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jpeg" Type="http://schemas.openxmlformats.org/officeDocument/2006/relationships/image"/><Relationship Id="rId4" Target="../media/image45.jpe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jpeg" Type="http://schemas.openxmlformats.org/officeDocument/2006/relationships/image"/><Relationship Id="rId4" Target="../media/image1.pn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57561" y="6592569"/>
            <a:ext cx="5172523" cy="3956980"/>
          </a:xfrm>
          <a:custGeom>
            <a:avLst/>
            <a:gdLst/>
            <a:ahLst/>
            <a:cxnLst/>
            <a:rect r="r" b="b" t="t" l="l"/>
            <a:pathLst>
              <a:path h="3956980" w="5172523">
                <a:moveTo>
                  <a:pt x="0" y="0"/>
                </a:moveTo>
                <a:lnTo>
                  <a:pt x="5172522" y="0"/>
                </a:lnTo>
                <a:lnTo>
                  <a:pt x="5172522" y="3956980"/>
                </a:lnTo>
                <a:lnTo>
                  <a:pt x="0" y="3956980"/>
                </a:lnTo>
                <a:lnTo>
                  <a:pt x="0" y="0"/>
                </a:lnTo>
                <a:close/>
              </a:path>
            </a:pathLst>
          </a:custGeom>
          <a:blipFill>
            <a:blip r:embed="rId2"/>
            <a:stretch>
              <a:fillRect l="0" t="0" r="0" b="0"/>
            </a:stretch>
          </a:blipFill>
        </p:spPr>
      </p:sp>
      <p:sp>
        <p:nvSpPr>
          <p:cNvPr name="Freeform 3" id="3"/>
          <p:cNvSpPr/>
          <p:nvPr/>
        </p:nvSpPr>
        <p:spPr>
          <a:xfrm flipH="false" flipV="false" rot="0">
            <a:off x="16383385" y="3522085"/>
            <a:ext cx="3234723" cy="3242830"/>
          </a:xfrm>
          <a:custGeom>
            <a:avLst/>
            <a:gdLst/>
            <a:ahLst/>
            <a:cxnLst/>
            <a:rect r="r" b="b" t="t" l="l"/>
            <a:pathLst>
              <a:path h="3242830" w="3234723">
                <a:moveTo>
                  <a:pt x="0" y="0"/>
                </a:moveTo>
                <a:lnTo>
                  <a:pt x="3234723" y="0"/>
                </a:lnTo>
                <a:lnTo>
                  <a:pt x="3234723" y="3242830"/>
                </a:lnTo>
                <a:lnTo>
                  <a:pt x="0" y="3242830"/>
                </a:lnTo>
                <a:lnTo>
                  <a:pt x="0" y="0"/>
                </a:lnTo>
                <a:close/>
              </a:path>
            </a:pathLst>
          </a:custGeom>
          <a:blipFill>
            <a:blip r:embed="rId3"/>
            <a:stretch>
              <a:fillRect l="0" t="0" r="0" b="0"/>
            </a:stretch>
          </a:blipFill>
        </p:spPr>
      </p:sp>
      <p:sp>
        <p:nvSpPr>
          <p:cNvPr name="TextBox 4" id="4"/>
          <p:cNvSpPr txBox="true"/>
          <p:nvPr/>
        </p:nvSpPr>
        <p:spPr>
          <a:xfrm rot="0">
            <a:off x="2254389" y="2250004"/>
            <a:ext cx="13779221" cy="3296923"/>
          </a:xfrm>
          <a:prstGeom prst="rect">
            <a:avLst/>
          </a:prstGeom>
        </p:spPr>
        <p:txBody>
          <a:bodyPr anchor="t" rtlCol="false" tIns="0" lIns="0" bIns="0" rIns="0">
            <a:spAutoFit/>
          </a:bodyPr>
          <a:lstStyle/>
          <a:p>
            <a:pPr algn="ctr">
              <a:lnSpc>
                <a:spcPts val="12980"/>
              </a:lnSpc>
            </a:pPr>
            <a:r>
              <a:rPr lang="en-US" sz="10816">
                <a:solidFill>
                  <a:srgbClr val="FFFFFF"/>
                </a:solidFill>
                <a:latin typeface="Poppins Medium Bold"/>
              </a:rPr>
              <a:t>Data Sentiment Analysis</a:t>
            </a:r>
          </a:p>
        </p:txBody>
      </p:sp>
      <p:sp>
        <p:nvSpPr>
          <p:cNvPr name="TextBox 5" id="5"/>
          <p:cNvSpPr txBox="true"/>
          <p:nvPr/>
        </p:nvSpPr>
        <p:spPr>
          <a:xfrm rot="0">
            <a:off x="5020874" y="7026038"/>
            <a:ext cx="8246253" cy="2507173"/>
          </a:xfrm>
          <a:prstGeom prst="rect">
            <a:avLst/>
          </a:prstGeom>
        </p:spPr>
        <p:txBody>
          <a:bodyPr anchor="t" rtlCol="false" tIns="0" lIns="0" bIns="0" rIns="0">
            <a:spAutoFit/>
          </a:bodyPr>
          <a:lstStyle/>
          <a:p>
            <a:pPr algn="ctr">
              <a:lnSpc>
                <a:spcPts val="4985"/>
              </a:lnSpc>
            </a:pPr>
            <a:r>
              <a:rPr lang="en-US" sz="3561">
                <a:solidFill>
                  <a:srgbClr val="FFFFFF"/>
                </a:solidFill>
                <a:latin typeface="Poppins Light Bold"/>
              </a:rPr>
              <a:t>Kelompok 3</a:t>
            </a:r>
          </a:p>
          <a:p>
            <a:pPr algn="ctr">
              <a:lnSpc>
                <a:spcPts val="4985"/>
              </a:lnSpc>
            </a:pPr>
            <a:r>
              <a:rPr lang="en-US" sz="3561">
                <a:solidFill>
                  <a:srgbClr val="FFFFFF"/>
                </a:solidFill>
                <a:latin typeface="Poppins Light Bold"/>
              </a:rPr>
              <a:t>Bagus Ramadhani</a:t>
            </a:r>
          </a:p>
          <a:p>
            <a:pPr algn="ctr">
              <a:lnSpc>
                <a:spcPts val="4985"/>
              </a:lnSpc>
            </a:pPr>
            <a:r>
              <a:rPr lang="en-US" sz="3561">
                <a:solidFill>
                  <a:srgbClr val="FFFFFF"/>
                </a:solidFill>
                <a:latin typeface="Poppins Light Bold"/>
              </a:rPr>
              <a:t>Rafi Arribaath Alfaresy</a:t>
            </a:r>
          </a:p>
          <a:p>
            <a:pPr algn="ctr">
              <a:lnSpc>
                <a:spcPts val="4985"/>
              </a:lnSpc>
            </a:pPr>
            <a:r>
              <a:rPr lang="en-US" sz="3561">
                <a:solidFill>
                  <a:srgbClr val="FFFFFF"/>
                </a:solidFill>
                <a:latin typeface="Poppins Light Bold"/>
              </a:rPr>
              <a:t>Delifaysa Dyah Prameshti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30661" y="2464276"/>
            <a:ext cx="7621517" cy="7481992"/>
          </a:xfrm>
          <a:custGeom>
            <a:avLst/>
            <a:gdLst/>
            <a:ahLst/>
            <a:cxnLst/>
            <a:rect r="r" b="b" t="t" l="l"/>
            <a:pathLst>
              <a:path h="7481992" w="7621517">
                <a:moveTo>
                  <a:pt x="0" y="0"/>
                </a:moveTo>
                <a:lnTo>
                  <a:pt x="7621517" y="0"/>
                </a:lnTo>
                <a:lnTo>
                  <a:pt x="7621517" y="7481993"/>
                </a:lnTo>
                <a:lnTo>
                  <a:pt x="0" y="7481993"/>
                </a:lnTo>
                <a:lnTo>
                  <a:pt x="0" y="0"/>
                </a:lnTo>
                <a:close/>
              </a:path>
            </a:pathLst>
          </a:custGeom>
          <a:blipFill>
            <a:blip r:embed="rId2"/>
            <a:stretch>
              <a:fillRect l="0" t="0" r="0" b="0"/>
            </a:stretch>
          </a:blipFill>
        </p:spPr>
      </p:sp>
      <p:sp>
        <p:nvSpPr>
          <p:cNvPr name="Freeform 3" id="3"/>
          <p:cNvSpPr/>
          <p:nvPr/>
        </p:nvSpPr>
        <p:spPr>
          <a:xfrm flipH="false" flipV="false" rot="0">
            <a:off x="9144000" y="5845363"/>
            <a:ext cx="5193697" cy="4100906"/>
          </a:xfrm>
          <a:custGeom>
            <a:avLst/>
            <a:gdLst/>
            <a:ahLst/>
            <a:cxnLst/>
            <a:rect r="r" b="b" t="t" l="l"/>
            <a:pathLst>
              <a:path h="4100906" w="5193697">
                <a:moveTo>
                  <a:pt x="0" y="0"/>
                </a:moveTo>
                <a:lnTo>
                  <a:pt x="5193697" y="0"/>
                </a:lnTo>
                <a:lnTo>
                  <a:pt x="5193697" y="4100906"/>
                </a:lnTo>
                <a:lnTo>
                  <a:pt x="0" y="4100906"/>
                </a:lnTo>
                <a:lnTo>
                  <a:pt x="0" y="0"/>
                </a:lnTo>
                <a:close/>
              </a:path>
            </a:pathLst>
          </a:custGeom>
          <a:blipFill>
            <a:blip r:embed="rId3"/>
            <a:stretch>
              <a:fillRect l="0" t="0" r="0" b="0"/>
            </a:stretch>
          </a:blipFill>
        </p:spPr>
      </p:sp>
      <p:sp>
        <p:nvSpPr>
          <p:cNvPr name="Freeform 4" id="4"/>
          <p:cNvSpPr/>
          <p:nvPr/>
        </p:nvSpPr>
        <p:spPr>
          <a:xfrm flipH="false" flipV="false" rot="0">
            <a:off x="9144000" y="1829653"/>
            <a:ext cx="7789969" cy="4015710"/>
          </a:xfrm>
          <a:custGeom>
            <a:avLst/>
            <a:gdLst/>
            <a:ahLst/>
            <a:cxnLst/>
            <a:rect r="r" b="b" t="t" l="l"/>
            <a:pathLst>
              <a:path h="4015710" w="7789969">
                <a:moveTo>
                  <a:pt x="0" y="0"/>
                </a:moveTo>
                <a:lnTo>
                  <a:pt x="7789969" y="0"/>
                </a:lnTo>
                <a:lnTo>
                  <a:pt x="7789969" y="4015710"/>
                </a:lnTo>
                <a:lnTo>
                  <a:pt x="0" y="4015710"/>
                </a:lnTo>
                <a:lnTo>
                  <a:pt x="0" y="0"/>
                </a:lnTo>
                <a:close/>
              </a:path>
            </a:pathLst>
          </a:custGeom>
          <a:blipFill>
            <a:blip r:embed="rId4"/>
            <a:stretch>
              <a:fillRect l="0" t="0" r="0" b="0"/>
            </a:stretch>
          </a:blipFill>
        </p:spPr>
      </p:sp>
      <p:sp>
        <p:nvSpPr>
          <p:cNvPr name="TextBox 5" id="5"/>
          <p:cNvSpPr txBox="true"/>
          <p:nvPr/>
        </p:nvSpPr>
        <p:spPr>
          <a:xfrm rot="0">
            <a:off x="630661" y="500062"/>
            <a:ext cx="16628639"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Cleansing dan Feature Extraction</a:t>
            </a:r>
          </a:p>
        </p:txBody>
      </p:sp>
      <p:sp>
        <p:nvSpPr>
          <p:cNvPr name="TextBox 6" id="6"/>
          <p:cNvSpPr txBox="true"/>
          <p:nvPr/>
        </p:nvSpPr>
        <p:spPr>
          <a:xfrm rot="0">
            <a:off x="1228609" y="1557338"/>
            <a:ext cx="7023569"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Neural Network &amp; LSTM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flipV="true">
            <a:off x="720547" y="1524000"/>
            <a:ext cx="15808868" cy="38635"/>
          </a:xfrm>
          <a:prstGeom prst="line">
            <a:avLst/>
          </a:prstGeom>
          <a:ln cap="rnd" w="19050">
            <a:solidFill>
              <a:srgbClr val="10B5BF"/>
            </a:solidFill>
            <a:prstDash val="solid"/>
            <a:headEnd type="none" len="sm" w="sm"/>
            <a:tailEnd type="none" len="sm" w="sm"/>
          </a:ln>
        </p:spPr>
      </p:sp>
      <p:sp>
        <p:nvSpPr>
          <p:cNvPr name="Freeform 3" id="3"/>
          <p:cNvSpPr/>
          <p:nvPr/>
        </p:nvSpPr>
        <p:spPr>
          <a:xfrm flipH="false" flipV="false" rot="0">
            <a:off x="7735259" y="2432478"/>
            <a:ext cx="8243401" cy="3748937"/>
          </a:xfrm>
          <a:custGeom>
            <a:avLst/>
            <a:gdLst/>
            <a:ahLst/>
            <a:cxnLst/>
            <a:rect r="r" b="b" t="t" l="l"/>
            <a:pathLst>
              <a:path h="3748937" w="8243401">
                <a:moveTo>
                  <a:pt x="0" y="0"/>
                </a:moveTo>
                <a:lnTo>
                  <a:pt x="8243401" y="0"/>
                </a:lnTo>
                <a:lnTo>
                  <a:pt x="8243401" y="3748937"/>
                </a:lnTo>
                <a:lnTo>
                  <a:pt x="0" y="3748937"/>
                </a:lnTo>
                <a:lnTo>
                  <a:pt x="0" y="0"/>
                </a:lnTo>
                <a:close/>
              </a:path>
            </a:pathLst>
          </a:custGeom>
          <a:blipFill>
            <a:blip r:embed="rId2"/>
            <a:stretch>
              <a:fillRect l="0" t="0" r="0" b="0"/>
            </a:stretch>
          </a:blipFill>
        </p:spPr>
      </p:sp>
      <p:pic>
        <p:nvPicPr>
          <p:cNvPr name="Picture 4" id="4"/>
          <p:cNvPicPr>
            <a:picLocks noChangeAspect="true"/>
          </p:cNvPicPr>
          <p:nvPr/>
        </p:nvPicPr>
        <p:blipFill>
          <a:blip r:embed="rId3"/>
          <a:stretch>
            <a:fillRect/>
          </a:stretch>
        </p:blipFill>
        <p:spPr>
          <a:xfrm rot="0">
            <a:off x="327120" y="1730898"/>
            <a:ext cx="7179480" cy="8418961"/>
          </a:xfrm>
          <a:prstGeom prst="rect">
            <a:avLst/>
          </a:prstGeom>
        </p:spPr>
      </p:pic>
      <p:sp>
        <p:nvSpPr>
          <p:cNvPr name="TextBox 5" id="5"/>
          <p:cNvSpPr txBox="true"/>
          <p:nvPr/>
        </p:nvSpPr>
        <p:spPr>
          <a:xfrm rot="0">
            <a:off x="7735259" y="6525354"/>
            <a:ext cx="8243401" cy="2736328"/>
          </a:xfrm>
          <a:prstGeom prst="rect">
            <a:avLst/>
          </a:prstGeom>
        </p:spPr>
        <p:txBody>
          <a:bodyPr anchor="t" rtlCol="false" tIns="0" lIns="0" bIns="0" rIns="0">
            <a:spAutoFit/>
          </a:bodyPr>
          <a:lstStyle/>
          <a:p>
            <a:pPr algn="just">
              <a:lnSpc>
                <a:spcPts val="3681"/>
              </a:lnSpc>
            </a:pPr>
            <a:r>
              <a:rPr lang="en-US" sz="2629">
                <a:solidFill>
                  <a:srgbClr val="FFFFFF"/>
                </a:solidFill>
                <a:latin typeface="Poppins Light"/>
              </a:rPr>
              <a:t>Berdasarkan hasil di samping dapat dilihat bahwa sentiment yang paling banyak, terdapat di sentiment positif sebesar 6433, diikiuti dengan sentiment negatif dengan jumlah 3427 dan di urutan terakhir adalah sentiment netral dengan angka 1073.</a:t>
            </a:r>
          </a:p>
        </p:txBody>
      </p:sp>
      <p:sp>
        <p:nvSpPr>
          <p:cNvPr name="TextBox 6" id="6"/>
          <p:cNvSpPr txBox="true"/>
          <p:nvPr/>
        </p:nvSpPr>
        <p:spPr>
          <a:xfrm rot="0">
            <a:off x="720524" y="542925"/>
            <a:ext cx="16015887" cy="971550"/>
          </a:xfrm>
          <a:prstGeom prst="rect">
            <a:avLst/>
          </a:prstGeom>
        </p:spPr>
        <p:txBody>
          <a:bodyPr anchor="t" rtlCol="false" tIns="0" lIns="0" bIns="0" rIns="0">
            <a:spAutoFit/>
          </a:bodyPr>
          <a:lstStyle/>
          <a:p>
            <a:pPr>
              <a:lnSpc>
                <a:spcPts val="7679"/>
              </a:lnSpc>
            </a:pPr>
            <a:r>
              <a:rPr lang="en-US" sz="6399">
                <a:solidFill>
                  <a:srgbClr val="FFFFFF"/>
                </a:solidFill>
                <a:latin typeface="Poppins Medium Bold"/>
              </a:rPr>
              <a:t>Jumlah Data Berdasarkan Sentiment</a:t>
            </a:r>
          </a:p>
        </p:txBody>
      </p:sp>
      <p:sp>
        <p:nvSpPr>
          <p:cNvPr name="TextBox 7" id="7"/>
          <p:cNvSpPr txBox="true"/>
          <p:nvPr/>
        </p:nvSpPr>
        <p:spPr>
          <a:xfrm rot="0">
            <a:off x="2120431" y="1794303"/>
            <a:ext cx="7023569"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Neural Network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5073832" y="-1741601"/>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Freeform 3" id="3"/>
          <p:cNvSpPr/>
          <p:nvPr/>
        </p:nvSpPr>
        <p:spPr>
          <a:xfrm flipH="false" flipV="false" rot="0">
            <a:off x="2632059" y="2423170"/>
            <a:ext cx="5832293" cy="7340415"/>
          </a:xfrm>
          <a:custGeom>
            <a:avLst/>
            <a:gdLst/>
            <a:ahLst/>
            <a:cxnLst/>
            <a:rect r="r" b="b" t="t" l="l"/>
            <a:pathLst>
              <a:path h="7340415" w="5832293">
                <a:moveTo>
                  <a:pt x="0" y="0"/>
                </a:moveTo>
                <a:lnTo>
                  <a:pt x="5832293" y="0"/>
                </a:lnTo>
                <a:lnTo>
                  <a:pt x="5832293" y="7340415"/>
                </a:lnTo>
                <a:lnTo>
                  <a:pt x="0" y="7340415"/>
                </a:lnTo>
                <a:lnTo>
                  <a:pt x="0" y="0"/>
                </a:lnTo>
                <a:close/>
              </a:path>
            </a:pathLst>
          </a:custGeom>
          <a:blipFill>
            <a:blip r:embed="rId3"/>
            <a:stretch>
              <a:fillRect l="0" t="0" r="0" b="0"/>
            </a:stretch>
          </a:blipFill>
        </p:spPr>
      </p:sp>
      <p:sp>
        <p:nvSpPr>
          <p:cNvPr name="Freeform 4" id="4"/>
          <p:cNvSpPr/>
          <p:nvPr/>
        </p:nvSpPr>
        <p:spPr>
          <a:xfrm flipH="false" flipV="false" rot="0">
            <a:off x="9365109" y="2740337"/>
            <a:ext cx="6290832" cy="6706082"/>
          </a:xfrm>
          <a:custGeom>
            <a:avLst/>
            <a:gdLst/>
            <a:ahLst/>
            <a:cxnLst/>
            <a:rect r="r" b="b" t="t" l="l"/>
            <a:pathLst>
              <a:path h="6706082" w="6290832">
                <a:moveTo>
                  <a:pt x="0" y="0"/>
                </a:moveTo>
                <a:lnTo>
                  <a:pt x="6290832" y="0"/>
                </a:lnTo>
                <a:lnTo>
                  <a:pt x="6290832" y="6706082"/>
                </a:lnTo>
                <a:lnTo>
                  <a:pt x="0" y="6706082"/>
                </a:lnTo>
                <a:lnTo>
                  <a:pt x="0" y="0"/>
                </a:lnTo>
                <a:close/>
              </a:path>
            </a:pathLst>
          </a:custGeom>
          <a:blipFill>
            <a:blip r:embed="rId4"/>
            <a:stretch>
              <a:fillRect l="-1105" t="0" r="-476" b="0"/>
            </a:stretch>
          </a:blipFill>
        </p:spPr>
      </p:sp>
      <p:sp>
        <p:nvSpPr>
          <p:cNvPr name="TextBox 5" id="5"/>
          <p:cNvSpPr txBox="true"/>
          <p:nvPr/>
        </p:nvSpPr>
        <p:spPr>
          <a:xfrm rot="0">
            <a:off x="886742" y="820293"/>
            <a:ext cx="10964355"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Hasil Training Model </a:t>
            </a:r>
          </a:p>
        </p:txBody>
      </p:sp>
      <p:sp>
        <p:nvSpPr>
          <p:cNvPr name="TextBox 6" id="6"/>
          <p:cNvSpPr txBox="true"/>
          <p:nvPr/>
        </p:nvSpPr>
        <p:spPr>
          <a:xfrm rot="0">
            <a:off x="9645866" y="1784995"/>
            <a:ext cx="7023569"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Neural Network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5073832" y="-1741601"/>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Freeform 3" id="3"/>
          <p:cNvSpPr/>
          <p:nvPr/>
        </p:nvSpPr>
        <p:spPr>
          <a:xfrm flipH="false" flipV="false" rot="0">
            <a:off x="3639475" y="3037509"/>
            <a:ext cx="11009050" cy="6477127"/>
          </a:xfrm>
          <a:custGeom>
            <a:avLst/>
            <a:gdLst/>
            <a:ahLst/>
            <a:cxnLst/>
            <a:rect r="r" b="b" t="t" l="l"/>
            <a:pathLst>
              <a:path h="6477127" w="11009050">
                <a:moveTo>
                  <a:pt x="0" y="0"/>
                </a:moveTo>
                <a:lnTo>
                  <a:pt x="11009050" y="0"/>
                </a:lnTo>
                <a:lnTo>
                  <a:pt x="11009050" y="6477127"/>
                </a:lnTo>
                <a:lnTo>
                  <a:pt x="0" y="6477127"/>
                </a:lnTo>
                <a:lnTo>
                  <a:pt x="0" y="0"/>
                </a:lnTo>
                <a:close/>
              </a:path>
            </a:pathLst>
          </a:custGeom>
          <a:blipFill>
            <a:blip r:embed="rId3"/>
            <a:stretch>
              <a:fillRect l="0" t="-76604" r="0" b="0"/>
            </a:stretch>
          </a:blipFill>
        </p:spPr>
      </p:sp>
      <p:sp>
        <p:nvSpPr>
          <p:cNvPr name="TextBox 4" id="4"/>
          <p:cNvSpPr txBox="true"/>
          <p:nvPr/>
        </p:nvSpPr>
        <p:spPr>
          <a:xfrm rot="0">
            <a:off x="886742" y="820293"/>
            <a:ext cx="12653777"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Hasil Classification Report</a:t>
            </a:r>
          </a:p>
        </p:txBody>
      </p:sp>
      <p:sp>
        <p:nvSpPr>
          <p:cNvPr name="TextBox 5" id="5"/>
          <p:cNvSpPr txBox="true"/>
          <p:nvPr/>
        </p:nvSpPr>
        <p:spPr>
          <a:xfrm rot="0">
            <a:off x="10748061" y="1877568"/>
            <a:ext cx="7023569"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Neural Network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4467192" y="-1509305"/>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Freeform 3" id="3"/>
          <p:cNvSpPr/>
          <p:nvPr/>
        </p:nvSpPr>
        <p:spPr>
          <a:xfrm flipH="false" flipV="false" rot="0">
            <a:off x="8331981" y="777116"/>
            <a:ext cx="8363945" cy="8732768"/>
          </a:xfrm>
          <a:custGeom>
            <a:avLst/>
            <a:gdLst/>
            <a:ahLst/>
            <a:cxnLst/>
            <a:rect r="r" b="b" t="t" l="l"/>
            <a:pathLst>
              <a:path h="8732768" w="8363945">
                <a:moveTo>
                  <a:pt x="0" y="0"/>
                </a:moveTo>
                <a:lnTo>
                  <a:pt x="8363945" y="0"/>
                </a:lnTo>
                <a:lnTo>
                  <a:pt x="8363945" y="8732768"/>
                </a:lnTo>
                <a:lnTo>
                  <a:pt x="0" y="8732768"/>
                </a:lnTo>
                <a:lnTo>
                  <a:pt x="0" y="0"/>
                </a:lnTo>
                <a:close/>
              </a:path>
            </a:pathLst>
          </a:custGeom>
          <a:blipFill>
            <a:blip r:embed="rId3"/>
            <a:stretch>
              <a:fillRect l="0" t="0" r="0" b="0"/>
            </a:stretch>
          </a:blipFill>
        </p:spPr>
      </p:sp>
      <p:sp>
        <p:nvSpPr>
          <p:cNvPr name="Freeform 4" id="4"/>
          <p:cNvSpPr/>
          <p:nvPr/>
        </p:nvSpPr>
        <p:spPr>
          <a:xfrm flipH="false" flipV="false" rot="-8575852">
            <a:off x="-1215138" y="7781840"/>
            <a:ext cx="6535016" cy="4982950"/>
          </a:xfrm>
          <a:custGeom>
            <a:avLst/>
            <a:gdLst/>
            <a:ahLst/>
            <a:cxnLst/>
            <a:rect r="r" b="b" t="t" l="l"/>
            <a:pathLst>
              <a:path h="4982950" w="6535016">
                <a:moveTo>
                  <a:pt x="0" y="0"/>
                </a:moveTo>
                <a:lnTo>
                  <a:pt x="6535016" y="0"/>
                </a:lnTo>
                <a:lnTo>
                  <a:pt x="6535016" y="4982950"/>
                </a:lnTo>
                <a:lnTo>
                  <a:pt x="0" y="4982950"/>
                </a:lnTo>
                <a:lnTo>
                  <a:pt x="0" y="0"/>
                </a:lnTo>
                <a:close/>
              </a:path>
            </a:pathLst>
          </a:custGeom>
          <a:blipFill>
            <a:blip r:embed="rId4"/>
            <a:stretch>
              <a:fillRect l="0" t="0" r="0" b="0"/>
            </a:stretch>
          </a:blipFill>
        </p:spPr>
      </p:sp>
      <p:sp>
        <p:nvSpPr>
          <p:cNvPr name="TextBox 5" id="5"/>
          <p:cNvSpPr txBox="true"/>
          <p:nvPr/>
        </p:nvSpPr>
        <p:spPr>
          <a:xfrm rot="0">
            <a:off x="1028700" y="3652150"/>
            <a:ext cx="7789154" cy="211455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Hasil Confusin Matrix</a:t>
            </a:r>
          </a:p>
        </p:txBody>
      </p:sp>
      <p:sp>
        <p:nvSpPr>
          <p:cNvPr name="TextBox 6" id="6"/>
          <p:cNvSpPr txBox="true"/>
          <p:nvPr/>
        </p:nvSpPr>
        <p:spPr>
          <a:xfrm rot="0">
            <a:off x="1028700" y="5996675"/>
            <a:ext cx="7023569"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Neural Network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3320933" y="4229100"/>
            <a:ext cx="11646135" cy="2972243"/>
            <a:chOff x="0" y="0"/>
            <a:chExt cx="15528179" cy="3962991"/>
          </a:xfrm>
        </p:grpSpPr>
        <p:sp>
          <p:nvSpPr>
            <p:cNvPr name="TextBox 3" id="3"/>
            <p:cNvSpPr txBox="true"/>
            <p:nvPr/>
          </p:nvSpPr>
          <p:spPr>
            <a:xfrm rot="0">
              <a:off x="0" y="-9525"/>
              <a:ext cx="15528179" cy="24479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Model LSTM</a:t>
              </a:r>
            </a:p>
          </p:txBody>
        </p:sp>
        <p:sp>
          <p:nvSpPr>
            <p:cNvPr name="Freeform 4" id="4"/>
            <p:cNvSpPr/>
            <p:nvPr/>
          </p:nvSpPr>
          <p:spPr>
            <a:xfrm flipH="false" flipV="false" rot="0">
              <a:off x="1780817" y="2026586"/>
              <a:ext cx="11966545" cy="1936405"/>
            </a:xfrm>
            <a:custGeom>
              <a:avLst/>
              <a:gdLst/>
              <a:ahLst/>
              <a:cxnLst/>
              <a:rect r="r" b="b" t="t" l="l"/>
              <a:pathLst>
                <a:path h="1936405" w="11966545">
                  <a:moveTo>
                    <a:pt x="0" y="0"/>
                  </a:moveTo>
                  <a:lnTo>
                    <a:pt x="11966545" y="0"/>
                  </a:lnTo>
                  <a:lnTo>
                    <a:pt x="11966545" y="1936405"/>
                  </a:lnTo>
                  <a:lnTo>
                    <a:pt x="0" y="19364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98426" y="2438400"/>
              <a:ext cx="11131327" cy="850900"/>
            </a:xfrm>
            <a:prstGeom prst="rect">
              <a:avLst/>
            </a:prstGeom>
          </p:spPr>
          <p:txBody>
            <a:bodyPr anchor="t" rtlCol="false" tIns="0" lIns="0" bIns="0" rIns="0">
              <a:spAutoFit/>
            </a:bodyPr>
            <a:lstStyle/>
            <a:p>
              <a:pPr algn="ctr">
                <a:lnSpc>
                  <a:spcPts val="5040"/>
                </a:lnSpc>
              </a:pPr>
              <a:r>
                <a:rPr lang="en-US" sz="4200">
                  <a:solidFill>
                    <a:srgbClr val="10B5BF"/>
                  </a:solidFill>
                  <a:latin typeface="Poppins Medium"/>
                </a:rPr>
                <a:t>Long Short Term Memory</a:t>
              </a:r>
            </a:p>
          </p:txBody>
        </p:sp>
      </p:grpSp>
      <p:sp>
        <p:nvSpPr>
          <p:cNvPr name="Freeform 6" id="6"/>
          <p:cNvSpPr/>
          <p:nvPr/>
        </p:nvSpPr>
        <p:spPr>
          <a:xfrm flipH="false" flipV="false" rot="3450243">
            <a:off x="1237219" y="-3251731"/>
            <a:ext cx="15813562" cy="16790462"/>
          </a:xfrm>
          <a:custGeom>
            <a:avLst/>
            <a:gdLst/>
            <a:ahLst/>
            <a:cxnLst/>
            <a:rect r="r" b="b" t="t" l="l"/>
            <a:pathLst>
              <a:path h="16790462" w="15813562">
                <a:moveTo>
                  <a:pt x="0" y="0"/>
                </a:moveTo>
                <a:lnTo>
                  <a:pt x="15813562" y="0"/>
                </a:lnTo>
                <a:lnTo>
                  <a:pt x="15813562" y="16790462"/>
                </a:lnTo>
                <a:lnTo>
                  <a:pt x="0" y="16790462"/>
                </a:lnTo>
                <a:lnTo>
                  <a:pt x="0" y="0"/>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3115197">
            <a:off x="14261037" y="7011015"/>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3" id="3"/>
          <p:cNvSpPr/>
          <p:nvPr/>
        </p:nvSpPr>
        <p:spPr>
          <a:xfrm flipH="false" flipV="false" rot="0">
            <a:off x="2109336" y="3816107"/>
            <a:ext cx="14069328" cy="4093258"/>
          </a:xfrm>
          <a:custGeom>
            <a:avLst/>
            <a:gdLst/>
            <a:ahLst/>
            <a:cxnLst/>
            <a:rect r="r" b="b" t="t" l="l"/>
            <a:pathLst>
              <a:path h="4093258" w="14069328">
                <a:moveTo>
                  <a:pt x="0" y="0"/>
                </a:moveTo>
                <a:lnTo>
                  <a:pt x="14069328" y="0"/>
                </a:lnTo>
                <a:lnTo>
                  <a:pt x="14069328" y="4093259"/>
                </a:lnTo>
                <a:lnTo>
                  <a:pt x="0" y="4093259"/>
                </a:lnTo>
                <a:lnTo>
                  <a:pt x="0" y="0"/>
                </a:lnTo>
                <a:close/>
              </a:path>
            </a:pathLst>
          </a:custGeom>
          <a:blipFill>
            <a:blip r:embed="rId3"/>
            <a:stretch>
              <a:fillRect l="0" t="0" r="-2923" b="0"/>
            </a:stretch>
          </a:blipFill>
        </p:spPr>
      </p:sp>
      <p:grpSp>
        <p:nvGrpSpPr>
          <p:cNvPr name="Group 4" id="4"/>
          <p:cNvGrpSpPr/>
          <p:nvPr/>
        </p:nvGrpSpPr>
        <p:grpSpPr>
          <a:xfrm rot="0">
            <a:off x="1028700" y="977657"/>
            <a:ext cx="17213741" cy="2114550"/>
            <a:chOff x="0" y="0"/>
            <a:chExt cx="22951655" cy="2819400"/>
          </a:xfrm>
        </p:grpSpPr>
        <p:sp>
          <p:nvSpPr>
            <p:cNvPr name="TextBox 5" id="5"/>
            <p:cNvSpPr txBox="true"/>
            <p:nvPr/>
          </p:nvSpPr>
          <p:spPr>
            <a:xfrm rot="0">
              <a:off x="0" y="0"/>
              <a:ext cx="22951655"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Pembagian Data Training dan Testing</a:t>
              </a:r>
            </a:p>
          </p:txBody>
        </p:sp>
        <p:sp>
          <p:nvSpPr>
            <p:cNvPr name="TextBox 6" id="6"/>
            <p:cNvSpPr txBox="true"/>
            <p:nvPr/>
          </p:nvSpPr>
          <p:spPr>
            <a:xfrm rot="0">
              <a:off x="4663173" y="1872057"/>
              <a:ext cx="16154015" cy="850900"/>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Long Short Term Memory (LSTM)</a:t>
              </a:r>
            </a:p>
          </p:txBody>
        </p:sp>
      </p:grpSp>
      <p:sp>
        <p:nvSpPr>
          <p:cNvPr name="TextBox 7" id="7"/>
          <p:cNvSpPr txBox="true"/>
          <p:nvPr/>
        </p:nvSpPr>
        <p:spPr>
          <a:xfrm rot="0">
            <a:off x="2762697" y="8567663"/>
            <a:ext cx="12762606" cy="547370"/>
          </a:xfrm>
          <a:prstGeom prst="rect">
            <a:avLst/>
          </a:prstGeom>
        </p:spPr>
        <p:txBody>
          <a:bodyPr anchor="t" rtlCol="false" tIns="0" lIns="0" bIns="0" rIns="0">
            <a:spAutoFit/>
          </a:bodyPr>
          <a:lstStyle/>
          <a:p>
            <a:pPr algn="ctr">
              <a:lnSpc>
                <a:spcPts val="4480"/>
              </a:lnSpc>
            </a:pPr>
            <a:r>
              <a:rPr lang="en-US" sz="3200">
                <a:solidFill>
                  <a:srgbClr val="FFFFFF"/>
                </a:solidFill>
                <a:latin typeface="Poppins Light"/>
              </a:rPr>
              <a:t>Data dibagi menjadi 20% Data Testing dan 80% Data Training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833261" y="3138691"/>
            <a:ext cx="14621477" cy="4979491"/>
          </a:xfrm>
          <a:custGeom>
            <a:avLst/>
            <a:gdLst/>
            <a:ahLst/>
            <a:cxnLst/>
            <a:rect r="r" b="b" t="t" l="l"/>
            <a:pathLst>
              <a:path h="4979491" w="14621477">
                <a:moveTo>
                  <a:pt x="0" y="0"/>
                </a:moveTo>
                <a:lnTo>
                  <a:pt x="14621478" y="0"/>
                </a:lnTo>
                <a:lnTo>
                  <a:pt x="14621478" y="4979492"/>
                </a:lnTo>
                <a:lnTo>
                  <a:pt x="0" y="4979492"/>
                </a:lnTo>
                <a:lnTo>
                  <a:pt x="0" y="0"/>
                </a:lnTo>
                <a:close/>
              </a:path>
            </a:pathLst>
          </a:custGeom>
          <a:blipFill>
            <a:blip r:embed="rId2"/>
            <a:stretch>
              <a:fillRect l="0" t="0" r="0" b="0"/>
            </a:stretch>
          </a:blipFill>
        </p:spPr>
      </p:sp>
      <p:sp>
        <p:nvSpPr>
          <p:cNvPr name="TextBox 3" id="3"/>
          <p:cNvSpPr txBox="true"/>
          <p:nvPr/>
        </p:nvSpPr>
        <p:spPr>
          <a:xfrm rot="0">
            <a:off x="868103" y="827954"/>
            <a:ext cx="1186155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Training and Modelling</a:t>
            </a:r>
          </a:p>
        </p:txBody>
      </p:sp>
      <p:sp>
        <p:nvSpPr>
          <p:cNvPr name="TextBox 4" id="4"/>
          <p:cNvSpPr txBox="true"/>
          <p:nvPr/>
        </p:nvSpPr>
        <p:spPr>
          <a:xfrm rot="0">
            <a:off x="1028700" y="1885229"/>
            <a:ext cx="10249096"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Long Short Term Memory (LSTM)</a:t>
            </a:r>
          </a:p>
        </p:txBody>
      </p:sp>
      <p:sp>
        <p:nvSpPr>
          <p:cNvPr name="TextBox 5" id="5"/>
          <p:cNvSpPr txBox="true"/>
          <p:nvPr/>
        </p:nvSpPr>
        <p:spPr>
          <a:xfrm rot="0">
            <a:off x="2762697" y="8476735"/>
            <a:ext cx="12762606" cy="1109345"/>
          </a:xfrm>
          <a:prstGeom prst="rect">
            <a:avLst/>
          </a:prstGeom>
        </p:spPr>
        <p:txBody>
          <a:bodyPr anchor="t" rtlCol="false" tIns="0" lIns="0" bIns="0" rIns="0">
            <a:spAutoFit/>
          </a:bodyPr>
          <a:lstStyle/>
          <a:p>
            <a:pPr algn="ctr">
              <a:lnSpc>
                <a:spcPts val="4480"/>
              </a:lnSpc>
            </a:pPr>
            <a:r>
              <a:rPr lang="en-US" sz="3200">
                <a:solidFill>
                  <a:srgbClr val="FFFFFF"/>
                </a:solidFill>
                <a:latin typeface="Poppins Light"/>
              </a:rPr>
              <a:t>Ketika model diterapkan dengan uji coba 10 epoch ternyata LSTM berhenti lebih awal pada epoch 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446813" y="3076066"/>
            <a:ext cx="11394374" cy="4914682"/>
          </a:xfrm>
          <a:custGeom>
            <a:avLst/>
            <a:gdLst/>
            <a:ahLst/>
            <a:cxnLst/>
            <a:rect r="r" b="b" t="t" l="l"/>
            <a:pathLst>
              <a:path h="4914682" w="11394374">
                <a:moveTo>
                  <a:pt x="0" y="0"/>
                </a:moveTo>
                <a:lnTo>
                  <a:pt x="11394374" y="0"/>
                </a:lnTo>
                <a:lnTo>
                  <a:pt x="11394374" y="4914682"/>
                </a:lnTo>
                <a:lnTo>
                  <a:pt x="0" y="4914682"/>
                </a:lnTo>
                <a:lnTo>
                  <a:pt x="0" y="0"/>
                </a:lnTo>
                <a:close/>
              </a:path>
            </a:pathLst>
          </a:custGeom>
          <a:blipFill>
            <a:blip r:embed="rId2"/>
            <a:stretch>
              <a:fillRect l="0" t="0" r="0" b="0"/>
            </a:stretch>
          </a:blipFill>
        </p:spPr>
      </p:sp>
      <p:sp>
        <p:nvSpPr>
          <p:cNvPr name="TextBox 3" id="3"/>
          <p:cNvSpPr txBox="true"/>
          <p:nvPr/>
        </p:nvSpPr>
        <p:spPr>
          <a:xfrm rot="0">
            <a:off x="868103" y="827954"/>
            <a:ext cx="1186155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Classification Report</a:t>
            </a:r>
          </a:p>
        </p:txBody>
      </p:sp>
      <p:sp>
        <p:nvSpPr>
          <p:cNvPr name="TextBox 4" id="4"/>
          <p:cNvSpPr txBox="true"/>
          <p:nvPr/>
        </p:nvSpPr>
        <p:spPr>
          <a:xfrm rot="0">
            <a:off x="1028700" y="1885229"/>
            <a:ext cx="10249096"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Long Short Term Memory (LSTM)</a:t>
            </a:r>
          </a:p>
        </p:txBody>
      </p:sp>
      <p:sp>
        <p:nvSpPr>
          <p:cNvPr name="TextBox 5" id="5"/>
          <p:cNvSpPr txBox="true"/>
          <p:nvPr/>
        </p:nvSpPr>
        <p:spPr>
          <a:xfrm rot="0">
            <a:off x="2762697" y="8757723"/>
            <a:ext cx="12762606" cy="547370"/>
          </a:xfrm>
          <a:prstGeom prst="rect">
            <a:avLst/>
          </a:prstGeom>
        </p:spPr>
        <p:txBody>
          <a:bodyPr anchor="t" rtlCol="false" tIns="0" lIns="0" bIns="0" rIns="0">
            <a:spAutoFit/>
          </a:bodyPr>
          <a:lstStyle/>
          <a:p>
            <a:pPr algn="ctr">
              <a:lnSpc>
                <a:spcPts val="4480"/>
              </a:lnSpc>
            </a:pPr>
            <a:r>
              <a:rPr lang="en-US" sz="3200">
                <a:solidFill>
                  <a:srgbClr val="FFFFFF"/>
                </a:solidFill>
                <a:latin typeface="Poppins Light"/>
              </a:rPr>
              <a:t>Akurasi dari model LSTM setelah diterapkan sebesar 87%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5073832" y="-1741601"/>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Freeform 3" id="3"/>
          <p:cNvSpPr/>
          <p:nvPr/>
        </p:nvSpPr>
        <p:spPr>
          <a:xfrm flipH="false" flipV="false" rot="0">
            <a:off x="1095375" y="2140280"/>
            <a:ext cx="7464534" cy="3199086"/>
          </a:xfrm>
          <a:custGeom>
            <a:avLst/>
            <a:gdLst/>
            <a:ahLst/>
            <a:cxnLst/>
            <a:rect r="r" b="b" t="t" l="l"/>
            <a:pathLst>
              <a:path h="3199086" w="7464534">
                <a:moveTo>
                  <a:pt x="0" y="0"/>
                </a:moveTo>
                <a:lnTo>
                  <a:pt x="7464534" y="0"/>
                </a:lnTo>
                <a:lnTo>
                  <a:pt x="7464534" y="3199086"/>
                </a:lnTo>
                <a:lnTo>
                  <a:pt x="0" y="3199086"/>
                </a:lnTo>
                <a:lnTo>
                  <a:pt x="0" y="0"/>
                </a:lnTo>
                <a:close/>
              </a:path>
            </a:pathLst>
          </a:custGeom>
          <a:blipFill>
            <a:blip r:embed="rId3"/>
            <a:stretch>
              <a:fillRect l="0" t="0" r="0" b="0"/>
            </a:stretch>
          </a:blipFill>
        </p:spPr>
      </p:sp>
      <p:sp>
        <p:nvSpPr>
          <p:cNvPr name="Freeform 4" id="4"/>
          <p:cNvSpPr/>
          <p:nvPr/>
        </p:nvSpPr>
        <p:spPr>
          <a:xfrm flipH="false" flipV="false" rot="0">
            <a:off x="1095375" y="5462909"/>
            <a:ext cx="7464534" cy="3500116"/>
          </a:xfrm>
          <a:custGeom>
            <a:avLst/>
            <a:gdLst/>
            <a:ahLst/>
            <a:cxnLst/>
            <a:rect r="r" b="b" t="t" l="l"/>
            <a:pathLst>
              <a:path h="3500116" w="7464534">
                <a:moveTo>
                  <a:pt x="0" y="0"/>
                </a:moveTo>
                <a:lnTo>
                  <a:pt x="7464534" y="0"/>
                </a:lnTo>
                <a:lnTo>
                  <a:pt x="7464534" y="3500116"/>
                </a:lnTo>
                <a:lnTo>
                  <a:pt x="0" y="3500116"/>
                </a:lnTo>
                <a:lnTo>
                  <a:pt x="0" y="0"/>
                </a:lnTo>
                <a:close/>
              </a:path>
            </a:pathLst>
          </a:custGeom>
          <a:blipFill>
            <a:blip r:embed="rId4"/>
            <a:stretch>
              <a:fillRect l="0" t="0" r="0" b="0"/>
            </a:stretch>
          </a:blipFill>
        </p:spPr>
      </p:sp>
      <p:sp>
        <p:nvSpPr>
          <p:cNvPr name="Freeform 5" id="5"/>
          <p:cNvSpPr/>
          <p:nvPr/>
        </p:nvSpPr>
        <p:spPr>
          <a:xfrm flipH="false" flipV="false" rot="0">
            <a:off x="9210675" y="2140280"/>
            <a:ext cx="7486866" cy="3199086"/>
          </a:xfrm>
          <a:custGeom>
            <a:avLst/>
            <a:gdLst/>
            <a:ahLst/>
            <a:cxnLst/>
            <a:rect r="r" b="b" t="t" l="l"/>
            <a:pathLst>
              <a:path h="3199086" w="7486866">
                <a:moveTo>
                  <a:pt x="0" y="0"/>
                </a:moveTo>
                <a:lnTo>
                  <a:pt x="7486866" y="0"/>
                </a:lnTo>
                <a:lnTo>
                  <a:pt x="7486866" y="3199086"/>
                </a:lnTo>
                <a:lnTo>
                  <a:pt x="0" y="3199086"/>
                </a:lnTo>
                <a:lnTo>
                  <a:pt x="0" y="0"/>
                </a:lnTo>
                <a:close/>
              </a:path>
            </a:pathLst>
          </a:custGeom>
          <a:blipFill>
            <a:blip r:embed="rId5"/>
            <a:stretch>
              <a:fillRect l="0" t="0" r="0" b="0"/>
            </a:stretch>
          </a:blipFill>
        </p:spPr>
      </p:sp>
      <p:sp>
        <p:nvSpPr>
          <p:cNvPr name="Freeform 6" id="6"/>
          <p:cNvSpPr/>
          <p:nvPr/>
        </p:nvSpPr>
        <p:spPr>
          <a:xfrm flipH="false" flipV="false" rot="0">
            <a:off x="9210675" y="5462909"/>
            <a:ext cx="7668596" cy="3500116"/>
          </a:xfrm>
          <a:custGeom>
            <a:avLst/>
            <a:gdLst/>
            <a:ahLst/>
            <a:cxnLst/>
            <a:rect r="r" b="b" t="t" l="l"/>
            <a:pathLst>
              <a:path h="3500116" w="7668596">
                <a:moveTo>
                  <a:pt x="0" y="0"/>
                </a:moveTo>
                <a:lnTo>
                  <a:pt x="7668596" y="0"/>
                </a:lnTo>
                <a:lnTo>
                  <a:pt x="7668596" y="3500116"/>
                </a:lnTo>
                <a:lnTo>
                  <a:pt x="0" y="3500116"/>
                </a:lnTo>
                <a:lnTo>
                  <a:pt x="0" y="0"/>
                </a:lnTo>
                <a:close/>
              </a:path>
            </a:pathLst>
          </a:custGeom>
          <a:blipFill>
            <a:blip r:embed="rId6"/>
            <a:stretch>
              <a:fillRect l="0" t="0" r="0" b="0"/>
            </a:stretch>
          </a:blipFill>
        </p:spPr>
      </p:sp>
      <p:sp>
        <p:nvSpPr>
          <p:cNvPr name="TextBox 7" id="7"/>
          <p:cNvSpPr txBox="true"/>
          <p:nvPr/>
        </p:nvSpPr>
        <p:spPr>
          <a:xfrm rot="0">
            <a:off x="953417" y="455881"/>
            <a:ext cx="10964355"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Hasil Training Model </a:t>
            </a:r>
          </a:p>
        </p:txBody>
      </p:sp>
      <p:sp>
        <p:nvSpPr>
          <p:cNvPr name="TextBox 8" id="8"/>
          <p:cNvSpPr txBox="true"/>
          <p:nvPr/>
        </p:nvSpPr>
        <p:spPr>
          <a:xfrm rot="0">
            <a:off x="9712541" y="1420583"/>
            <a:ext cx="7023569"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LSTM</a:t>
            </a:r>
          </a:p>
        </p:txBody>
      </p:sp>
      <p:sp>
        <p:nvSpPr>
          <p:cNvPr name="TextBox 9" id="9"/>
          <p:cNvSpPr txBox="true"/>
          <p:nvPr/>
        </p:nvSpPr>
        <p:spPr>
          <a:xfrm rot="0">
            <a:off x="2323307" y="9210675"/>
            <a:ext cx="13641386" cy="762000"/>
          </a:xfrm>
          <a:prstGeom prst="rect">
            <a:avLst/>
          </a:prstGeom>
        </p:spPr>
        <p:txBody>
          <a:bodyPr anchor="t" rtlCol="false" tIns="0" lIns="0" bIns="0" rIns="0">
            <a:spAutoFit/>
          </a:bodyPr>
          <a:lstStyle/>
          <a:p>
            <a:pPr algn="ctr">
              <a:lnSpc>
                <a:spcPts val="3041"/>
              </a:lnSpc>
            </a:pPr>
            <a:r>
              <a:rPr lang="en-US" sz="2534">
                <a:solidFill>
                  <a:srgbClr val="10B5BF"/>
                </a:solidFill>
                <a:latin typeface="Poppins Medium"/>
              </a:rPr>
              <a:t>Rata-rata akurasi 0.86 ini menunjukan bahwa model yang digunakan berada di angka yang cukup stabil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733732" y="1028700"/>
            <a:ext cx="10964355"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Latar Belakang</a:t>
            </a:r>
          </a:p>
        </p:txBody>
      </p:sp>
      <p:sp>
        <p:nvSpPr>
          <p:cNvPr name="TextBox 3" id="3"/>
          <p:cNvSpPr txBox="true"/>
          <p:nvPr/>
        </p:nvSpPr>
        <p:spPr>
          <a:xfrm rot="0">
            <a:off x="733732" y="2634914"/>
            <a:ext cx="15626684" cy="6856527"/>
          </a:xfrm>
          <a:prstGeom prst="rect">
            <a:avLst/>
          </a:prstGeom>
        </p:spPr>
        <p:txBody>
          <a:bodyPr anchor="t" rtlCol="false" tIns="0" lIns="0" bIns="0" rIns="0">
            <a:spAutoFit/>
          </a:bodyPr>
          <a:lstStyle/>
          <a:p>
            <a:pPr algn="just">
              <a:lnSpc>
                <a:spcPts val="3863"/>
              </a:lnSpc>
            </a:pPr>
            <a:r>
              <a:rPr lang="en-US" sz="2759">
                <a:solidFill>
                  <a:srgbClr val="FFFFFF"/>
                </a:solidFill>
                <a:latin typeface="Poppins Light"/>
              </a:rPr>
              <a:t>Dalam era digital saat ini, media sosial telah menjadi platform utama bagi masyarakat untuk berbagi pendapat, menyampaikan informasi, dan berinteraksi dengan sesama pengguna. Salah satu platform media sosial yang paling populer adalah Twitter. Platfrom Twitter digunakan untuk menjadi salah satu media sosial yang digunakan untuk menyempaikan opini. Dengan banyak nya opini tersebut perlu dilakukan analisis sentiment guna memahami suatu topik tersebut memiliki opini positif, negatif atau netral.</a:t>
            </a:r>
          </a:p>
          <a:p>
            <a:pPr algn="just">
              <a:lnSpc>
                <a:spcPts val="3863"/>
              </a:lnSpc>
            </a:pPr>
          </a:p>
          <a:p>
            <a:pPr algn="just">
              <a:lnSpc>
                <a:spcPts val="3863"/>
              </a:lnSpc>
            </a:pPr>
            <a:r>
              <a:rPr lang="en-US" sz="2759">
                <a:solidFill>
                  <a:srgbClr val="FFFFFF"/>
                </a:solidFill>
                <a:latin typeface="Poppins Light"/>
              </a:rPr>
              <a:t>Analisis Sentiment adalah teknik yang digunakan untuk mengklasifikasikan teks menjadi beberapa kategori yang mana teknik ini digunakan untuk mengetahui kecendrungan suatu opini atau pendapat masyarakat. Kami melakukan eksperimen dengan 11000 data dari twitter yang mana eksperiment ini guna untuk mengetahui sentiment dari opini masyarakat dan untuk menerapkan teknik model algoritma yang sesuai agar dapat memprediksi sentiment dari opini masyarakat tersebut.</a:t>
            </a:r>
          </a:p>
          <a:p>
            <a:pPr algn="just">
              <a:lnSpc>
                <a:spcPts val="3863"/>
              </a:lnSpc>
            </a:pPr>
          </a:p>
        </p:txBody>
      </p:sp>
      <p:sp>
        <p:nvSpPr>
          <p:cNvPr name="Freeform 4" id="4"/>
          <p:cNvSpPr/>
          <p:nvPr/>
        </p:nvSpPr>
        <p:spPr>
          <a:xfrm flipH="true" flipV="true" rot="0">
            <a:off x="14390251" y="-855993"/>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04147" y="2474167"/>
            <a:ext cx="15479707" cy="7083138"/>
          </a:xfrm>
          <a:custGeom>
            <a:avLst/>
            <a:gdLst/>
            <a:ahLst/>
            <a:cxnLst/>
            <a:rect r="r" b="b" t="t" l="l"/>
            <a:pathLst>
              <a:path h="7083138" w="15479707">
                <a:moveTo>
                  <a:pt x="0" y="0"/>
                </a:moveTo>
                <a:lnTo>
                  <a:pt x="15479706" y="0"/>
                </a:lnTo>
                <a:lnTo>
                  <a:pt x="15479706" y="7083138"/>
                </a:lnTo>
                <a:lnTo>
                  <a:pt x="0" y="7083138"/>
                </a:lnTo>
                <a:lnTo>
                  <a:pt x="0" y="0"/>
                </a:lnTo>
                <a:close/>
              </a:path>
            </a:pathLst>
          </a:custGeom>
          <a:blipFill>
            <a:blip r:embed="rId2"/>
            <a:stretch>
              <a:fillRect l="0" t="0" r="0" b="0"/>
            </a:stretch>
          </a:blipFill>
        </p:spPr>
      </p:sp>
      <p:sp>
        <p:nvSpPr>
          <p:cNvPr name="TextBox 3" id="3"/>
          <p:cNvSpPr txBox="true"/>
          <p:nvPr/>
        </p:nvSpPr>
        <p:spPr>
          <a:xfrm rot="0">
            <a:off x="953417" y="455881"/>
            <a:ext cx="10964355"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Visualization Model </a:t>
            </a:r>
          </a:p>
        </p:txBody>
      </p:sp>
      <p:sp>
        <p:nvSpPr>
          <p:cNvPr name="TextBox 4" id="4"/>
          <p:cNvSpPr txBox="true"/>
          <p:nvPr/>
        </p:nvSpPr>
        <p:spPr>
          <a:xfrm rot="0">
            <a:off x="9712541" y="1420583"/>
            <a:ext cx="7023569"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LSTM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868103" y="5366086"/>
            <a:ext cx="11630758" cy="873655"/>
          </a:xfrm>
          <a:custGeom>
            <a:avLst/>
            <a:gdLst/>
            <a:ahLst/>
            <a:cxnLst/>
            <a:rect r="r" b="b" t="t" l="l"/>
            <a:pathLst>
              <a:path h="873655" w="11630758">
                <a:moveTo>
                  <a:pt x="0" y="0"/>
                </a:moveTo>
                <a:lnTo>
                  <a:pt x="11630758" y="0"/>
                </a:lnTo>
                <a:lnTo>
                  <a:pt x="11630758" y="873655"/>
                </a:lnTo>
                <a:lnTo>
                  <a:pt x="0" y="873655"/>
                </a:lnTo>
                <a:lnTo>
                  <a:pt x="0" y="0"/>
                </a:lnTo>
                <a:close/>
              </a:path>
            </a:pathLst>
          </a:custGeom>
          <a:blipFill>
            <a:blip r:embed="rId2"/>
            <a:stretch>
              <a:fillRect l="0" t="0" r="-3086" b="0"/>
            </a:stretch>
          </a:blipFill>
        </p:spPr>
      </p:sp>
      <p:sp>
        <p:nvSpPr>
          <p:cNvPr name="Freeform 3" id="3"/>
          <p:cNvSpPr/>
          <p:nvPr/>
        </p:nvSpPr>
        <p:spPr>
          <a:xfrm flipH="false" flipV="false" rot="0">
            <a:off x="868103" y="6807730"/>
            <a:ext cx="11630758" cy="849615"/>
          </a:xfrm>
          <a:custGeom>
            <a:avLst/>
            <a:gdLst/>
            <a:ahLst/>
            <a:cxnLst/>
            <a:rect r="r" b="b" t="t" l="l"/>
            <a:pathLst>
              <a:path h="849615" w="11630758">
                <a:moveTo>
                  <a:pt x="0" y="0"/>
                </a:moveTo>
                <a:lnTo>
                  <a:pt x="11630758" y="0"/>
                </a:lnTo>
                <a:lnTo>
                  <a:pt x="11630758" y="849614"/>
                </a:lnTo>
                <a:lnTo>
                  <a:pt x="0" y="849614"/>
                </a:lnTo>
                <a:lnTo>
                  <a:pt x="0" y="0"/>
                </a:lnTo>
                <a:close/>
              </a:path>
            </a:pathLst>
          </a:custGeom>
          <a:blipFill>
            <a:blip r:embed="rId3"/>
            <a:stretch>
              <a:fillRect l="0" t="0" r="-3902" b="0"/>
            </a:stretch>
          </a:blipFill>
        </p:spPr>
      </p:sp>
      <p:sp>
        <p:nvSpPr>
          <p:cNvPr name="Freeform 4" id="4"/>
          <p:cNvSpPr/>
          <p:nvPr/>
        </p:nvSpPr>
        <p:spPr>
          <a:xfrm flipH="false" flipV="false" rot="0">
            <a:off x="868103" y="3973990"/>
            <a:ext cx="11514816" cy="820596"/>
          </a:xfrm>
          <a:custGeom>
            <a:avLst/>
            <a:gdLst/>
            <a:ahLst/>
            <a:cxnLst/>
            <a:rect r="r" b="b" t="t" l="l"/>
            <a:pathLst>
              <a:path h="820596" w="11514816">
                <a:moveTo>
                  <a:pt x="0" y="0"/>
                </a:moveTo>
                <a:lnTo>
                  <a:pt x="11514816" y="0"/>
                </a:lnTo>
                <a:lnTo>
                  <a:pt x="11514816" y="820596"/>
                </a:lnTo>
                <a:lnTo>
                  <a:pt x="0" y="820596"/>
                </a:lnTo>
                <a:lnTo>
                  <a:pt x="0" y="0"/>
                </a:lnTo>
                <a:close/>
              </a:path>
            </a:pathLst>
          </a:custGeom>
          <a:blipFill>
            <a:blip r:embed="rId4"/>
            <a:stretch>
              <a:fillRect l="0" t="0" r="0" b="0"/>
            </a:stretch>
          </a:blipFill>
        </p:spPr>
      </p:sp>
      <p:grpSp>
        <p:nvGrpSpPr>
          <p:cNvPr name="Group 5" id="5"/>
          <p:cNvGrpSpPr/>
          <p:nvPr/>
        </p:nvGrpSpPr>
        <p:grpSpPr>
          <a:xfrm rot="0">
            <a:off x="868103" y="976586"/>
            <a:ext cx="11861558" cy="2114550"/>
            <a:chOff x="0" y="0"/>
            <a:chExt cx="15815411" cy="2819400"/>
          </a:xfrm>
        </p:grpSpPr>
        <p:sp>
          <p:nvSpPr>
            <p:cNvPr name="TextBox 6" id="6"/>
            <p:cNvSpPr txBox="true"/>
            <p:nvPr/>
          </p:nvSpPr>
          <p:spPr>
            <a:xfrm rot="0">
              <a:off x="0" y="0"/>
              <a:ext cx="15815411"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Predict Hasil Sentiment LSTM</a:t>
              </a:r>
            </a:p>
          </p:txBody>
        </p:sp>
        <p:sp>
          <p:nvSpPr>
            <p:cNvPr name="TextBox 7" id="7"/>
            <p:cNvSpPr txBox="true"/>
            <p:nvPr/>
          </p:nvSpPr>
          <p:spPr>
            <a:xfrm rot="0">
              <a:off x="3387149" y="1670529"/>
              <a:ext cx="11131327" cy="850900"/>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Menggunakan Data Tweet</a:t>
              </a:r>
            </a:p>
          </p:txBody>
        </p:sp>
      </p:grpSp>
      <p:sp>
        <p:nvSpPr>
          <p:cNvPr name="Freeform 8" id="8"/>
          <p:cNvSpPr/>
          <p:nvPr/>
        </p:nvSpPr>
        <p:spPr>
          <a:xfrm flipH="true" flipV="true" rot="3115197">
            <a:off x="14261037" y="7011015"/>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046317" y="1789633"/>
            <a:ext cx="14195366" cy="7984893"/>
          </a:xfrm>
          <a:custGeom>
            <a:avLst/>
            <a:gdLst/>
            <a:ahLst/>
            <a:cxnLst/>
            <a:rect r="r" b="b" t="t" l="l"/>
            <a:pathLst>
              <a:path h="7984893" w="14195366">
                <a:moveTo>
                  <a:pt x="0" y="0"/>
                </a:moveTo>
                <a:lnTo>
                  <a:pt x="14195366" y="0"/>
                </a:lnTo>
                <a:lnTo>
                  <a:pt x="14195366" y="7984893"/>
                </a:lnTo>
                <a:lnTo>
                  <a:pt x="0" y="7984893"/>
                </a:lnTo>
                <a:lnTo>
                  <a:pt x="0" y="0"/>
                </a:lnTo>
                <a:close/>
              </a:path>
            </a:pathLst>
          </a:custGeom>
          <a:blipFill>
            <a:blip r:embed="rId2"/>
            <a:stretch>
              <a:fillRect l="0" t="0" r="0" b="0"/>
            </a:stretch>
          </a:blipFill>
        </p:spPr>
      </p:sp>
      <p:sp>
        <p:nvSpPr>
          <p:cNvPr name="Freeform 3" id="3"/>
          <p:cNvSpPr/>
          <p:nvPr/>
        </p:nvSpPr>
        <p:spPr>
          <a:xfrm flipH="false" flipV="false" rot="-2941011">
            <a:off x="-2699814" y="2333633"/>
            <a:ext cx="5338749" cy="863907"/>
          </a:xfrm>
          <a:custGeom>
            <a:avLst/>
            <a:gdLst/>
            <a:ahLst/>
            <a:cxnLst/>
            <a:rect r="r" b="b" t="t" l="l"/>
            <a:pathLst>
              <a:path h="863907" w="5338749">
                <a:moveTo>
                  <a:pt x="0" y="0"/>
                </a:moveTo>
                <a:lnTo>
                  <a:pt x="5338749" y="0"/>
                </a:lnTo>
                <a:lnTo>
                  <a:pt x="5338749" y="863907"/>
                </a:lnTo>
                <a:lnTo>
                  <a:pt x="0" y="8639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28864" y="9075751"/>
            <a:ext cx="4318273" cy="698775"/>
          </a:xfrm>
          <a:custGeom>
            <a:avLst/>
            <a:gdLst/>
            <a:ahLst/>
            <a:cxnLst/>
            <a:rect r="r" b="b" t="t" l="l"/>
            <a:pathLst>
              <a:path h="698775" w="4318273">
                <a:moveTo>
                  <a:pt x="0" y="0"/>
                </a:moveTo>
                <a:lnTo>
                  <a:pt x="4318273" y="0"/>
                </a:lnTo>
                <a:lnTo>
                  <a:pt x="4318273" y="698775"/>
                </a:lnTo>
                <a:lnTo>
                  <a:pt x="0" y="698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00000">
            <a:off x="16128864" y="2786535"/>
            <a:ext cx="4318273" cy="698775"/>
          </a:xfrm>
          <a:custGeom>
            <a:avLst/>
            <a:gdLst/>
            <a:ahLst/>
            <a:cxnLst/>
            <a:rect r="r" b="b" t="t" l="l"/>
            <a:pathLst>
              <a:path h="698775" w="4318273">
                <a:moveTo>
                  <a:pt x="0" y="0"/>
                </a:moveTo>
                <a:lnTo>
                  <a:pt x="4318272" y="0"/>
                </a:lnTo>
                <a:lnTo>
                  <a:pt x="4318272" y="698775"/>
                </a:lnTo>
                <a:lnTo>
                  <a:pt x="0" y="698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046317" y="500062"/>
            <a:ext cx="1186155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Hasil API</a:t>
            </a:r>
          </a:p>
        </p:txBody>
      </p:sp>
      <p:sp>
        <p:nvSpPr>
          <p:cNvPr name="Freeform 7" id="7"/>
          <p:cNvSpPr/>
          <p:nvPr/>
        </p:nvSpPr>
        <p:spPr>
          <a:xfrm flipH="false" flipV="false" rot="7956061">
            <a:off x="16073744" y="7994688"/>
            <a:ext cx="4318273" cy="698775"/>
          </a:xfrm>
          <a:custGeom>
            <a:avLst/>
            <a:gdLst/>
            <a:ahLst/>
            <a:cxnLst/>
            <a:rect r="r" b="b" t="t" l="l"/>
            <a:pathLst>
              <a:path h="698775" w="4318273">
                <a:moveTo>
                  <a:pt x="0" y="0"/>
                </a:moveTo>
                <a:lnTo>
                  <a:pt x="4318273" y="0"/>
                </a:lnTo>
                <a:lnTo>
                  <a:pt x="4318273" y="698775"/>
                </a:lnTo>
                <a:lnTo>
                  <a:pt x="0" y="698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7389096">
            <a:off x="15094950" y="6938375"/>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Freeform 3" id="3"/>
          <p:cNvSpPr/>
          <p:nvPr/>
        </p:nvSpPr>
        <p:spPr>
          <a:xfrm flipH="false" flipV="false" rot="0">
            <a:off x="324246" y="5063995"/>
            <a:ext cx="8566340" cy="4818567"/>
          </a:xfrm>
          <a:custGeom>
            <a:avLst/>
            <a:gdLst/>
            <a:ahLst/>
            <a:cxnLst/>
            <a:rect r="r" b="b" t="t" l="l"/>
            <a:pathLst>
              <a:path h="4818567" w="8566340">
                <a:moveTo>
                  <a:pt x="0" y="0"/>
                </a:moveTo>
                <a:lnTo>
                  <a:pt x="8566341" y="0"/>
                </a:lnTo>
                <a:lnTo>
                  <a:pt x="8566341" y="4818567"/>
                </a:lnTo>
                <a:lnTo>
                  <a:pt x="0" y="4818567"/>
                </a:lnTo>
                <a:lnTo>
                  <a:pt x="0" y="0"/>
                </a:lnTo>
                <a:close/>
              </a:path>
            </a:pathLst>
          </a:custGeom>
          <a:blipFill>
            <a:blip r:embed="rId3"/>
            <a:stretch>
              <a:fillRect l="0" t="0" r="0" b="0"/>
            </a:stretch>
          </a:blipFill>
        </p:spPr>
      </p:sp>
      <p:sp>
        <p:nvSpPr>
          <p:cNvPr name="Freeform 4" id="4"/>
          <p:cNvSpPr/>
          <p:nvPr/>
        </p:nvSpPr>
        <p:spPr>
          <a:xfrm flipH="false" flipV="false" rot="0">
            <a:off x="9144000" y="1266482"/>
            <a:ext cx="8850537" cy="4978427"/>
          </a:xfrm>
          <a:custGeom>
            <a:avLst/>
            <a:gdLst/>
            <a:ahLst/>
            <a:cxnLst/>
            <a:rect r="r" b="b" t="t" l="l"/>
            <a:pathLst>
              <a:path h="4978427" w="8850537">
                <a:moveTo>
                  <a:pt x="0" y="0"/>
                </a:moveTo>
                <a:lnTo>
                  <a:pt x="8850537" y="0"/>
                </a:lnTo>
                <a:lnTo>
                  <a:pt x="8850537" y="4978427"/>
                </a:lnTo>
                <a:lnTo>
                  <a:pt x="0" y="4978427"/>
                </a:lnTo>
                <a:lnTo>
                  <a:pt x="0" y="0"/>
                </a:lnTo>
                <a:close/>
              </a:path>
            </a:pathLst>
          </a:custGeom>
          <a:blipFill>
            <a:blip r:embed="rId4"/>
            <a:stretch>
              <a:fillRect l="0" t="0" r="0" b="0"/>
            </a:stretch>
          </a:blipFill>
        </p:spPr>
      </p:sp>
      <p:sp>
        <p:nvSpPr>
          <p:cNvPr name="TextBox 5" id="5"/>
          <p:cNvSpPr txBox="true"/>
          <p:nvPr/>
        </p:nvSpPr>
        <p:spPr>
          <a:xfrm rot="0">
            <a:off x="1028700" y="1938180"/>
            <a:ext cx="1186155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Hasil API</a:t>
            </a:r>
          </a:p>
        </p:txBody>
      </p:sp>
      <p:sp>
        <p:nvSpPr>
          <p:cNvPr name="TextBox 6" id="6"/>
          <p:cNvSpPr txBox="true"/>
          <p:nvPr/>
        </p:nvSpPr>
        <p:spPr>
          <a:xfrm rot="0">
            <a:off x="1028700" y="3022270"/>
            <a:ext cx="7023569" cy="981075"/>
          </a:xfrm>
          <a:prstGeom prst="rect">
            <a:avLst/>
          </a:prstGeom>
        </p:spPr>
        <p:txBody>
          <a:bodyPr anchor="t" rtlCol="false" tIns="0" lIns="0" bIns="0" rIns="0">
            <a:spAutoFit/>
          </a:bodyPr>
          <a:lstStyle/>
          <a:p>
            <a:pPr>
              <a:lnSpc>
                <a:spcPts val="3840"/>
              </a:lnSpc>
            </a:pPr>
            <a:r>
              <a:rPr lang="en-US" sz="3200">
                <a:solidFill>
                  <a:srgbClr val="10B5BF"/>
                </a:solidFill>
                <a:latin typeface="Poppins Medium"/>
              </a:rPr>
              <a:t>Sentiment analysis using LSTM &amp; Neural Network</a:t>
            </a:r>
          </a:p>
        </p:txBody>
      </p:sp>
      <p:sp>
        <p:nvSpPr>
          <p:cNvPr name="Freeform 7" id="7"/>
          <p:cNvSpPr/>
          <p:nvPr/>
        </p:nvSpPr>
        <p:spPr>
          <a:xfrm flipH="false" flipV="false" rot="0">
            <a:off x="-886780" y="1201305"/>
            <a:ext cx="4318273" cy="698775"/>
          </a:xfrm>
          <a:custGeom>
            <a:avLst/>
            <a:gdLst/>
            <a:ahLst/>
            <a:cxnLst/>
            <a:rect r="r" b="b" t="t" l="l"/>
            <a:pathLst>
              <a:path h="698775" w="4318273">
                <a:moveTo>
                  <a:pt x="0" y="0"/>
                </a:moveTo>
                <a:lnTo>
                  <a:pt x="4318273" y="0"/>
                </a:lnTo>
                <a:lnTo>
                  <a:pt x="4318273" y="698775"/>
                </a:lnTo>
                <a:lnTo>
                  <a:pt x="0" y="698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57314" y="5063995"/>
            <a:ext cx="8566340" cy="4818567"/>
          </a:xfrm>
          <a:custGeom>
            <a:avLst/>
            <a:gdLst/>
            <a:ahLst/>
            <a:cxnLst/>
            <a:rect r="r" b="b" t="t" l="l"/>
            <a:pathLst>
              <a:path h="4818567" w="8566340">
                <a:moveTo>
                  <a:pt x="0" y="0"/>
                </a:moveTo>
                <a:lnTo>
                  <a:pt x="8566341" y="0"/>
                </a:lnTo>
                <a:lnTo>
                  <a:pt x="8566341" y="4818567"/>
                </a:lnTo>
                <a:lnTo>
                  <a:pt x="0" y="4818567"/>
                </a:lnTo>
                <a:lnTo>
                  <a:pt x="0" y="0"/>
                </a:lnTo>
                <a:close/>
              </a:path>
            </a:pathLst>
          </a:custGeom>
          <a:blipFill>
            <a:blip r:embed="rId2"/>
            <a:stretch>
              <a:fillRect l="0" t="0" r="0" b="0"/>
            </a:stretch>
          </a:blipFill>
        </p:spPr>
      </p:sp>
      <p:sp>
        <p:nvSpPr>
          <p:cNvPr name="Freeform 3" id="3"/>
          <p:cNvSpPr/>
          <p:nvPr/>
        </p:nvSpPr>
        <p:spPr>
          <a:xfrm flipH="false" flipV="false" rot="0">
            <a:off x="9144000" y="1366307"/>
            <a:ext cx="8850537" cy="4978427"/>
          </a:xfrm>
          <a:custGeom>
            <a:avLst/>
            <a:gdLst/>
            <a:ahLst/>
            <a:cxnLst/>
            <a:rect r="r" b="b" t="t" l="l"/>
            <a:pathLst>
              <a:path h="4978427" w="8850537">
                <a:moveTo>
                  <a:pt x="0" y="0"/>
                </a:moveTo>
                <a:lnTo>
                  <a:pt x="8850537" y="0"/>
                </a:lnTo>
                <a:lnTo>
                  <a:pt x="8850537" y="4978428"/>
                </a:lnTo>
                <a:lnTo>
                  <a:pt x="0" y="4978428"/>
                </a:lnTo>
                <a:lnTo>
                  <a:pt x="0" y="0"/>
                </a:lnTo>
                <a:close/>
              </a:path>
            </a:pathLst>
          </a:custGeom>
          <a:blipFill>
            <a:blip r:embed="rId3"/>
            <a:stretch>
              <a:fillRect l="0" t="0" r="0" b="0"/>
            </a:stretch>
          </a:blipFill>
        </p:spPr>
      </p:sp>
      <p:sp>
        <p:nvSpPr>
          <p:cNvPr name="Freeform 4" id="4"/>
          <p:cNvSpPr/>
          <p:nvPr/>
        </p:nvSpPr>
        <p:spPr>
          <a:xfrm flipH="true" flipV="true" rot="7389096">
            <a:off x="15094950" y="6938375"/>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4"/>
            <a:stretch>
              <a:fillRect l="0" t="0" r="0" b="0"/>
            </a:stretch>
          </a:blipFill>
        </p:spPr>
      </p:sp>
      <p:sp>
        <p:nvSpPr>
          <p:cNvPr name="Freeform 5" id="5"/>
          <p:cNvSpPr/>
          <p:nvPr/>
        </p:nvSpPr>
        <p:spPr>
          <a:xfrm flipH="false" flipV="false" rot="0">
            <a:off x="-886780" y="1201305"/>
            <a:ext cx="4318273" cy="698775"/>
          </a:xfrm>
          <a:custGeom>
            <a:avLst/>
            <a:gdLst/>
            <a:ahLst/>
            <a:cxnLst/>
            <a:rect r="r" b="b" t="t" l="l"/>
            <a:pathLst>
              <a:path h="698775" w="4318273">
                <a:moveTo>
                  <a:pt x="0" y="0"/>
                </a:moveTo>
                <a:lnTo>
                  <a:pt x="4318273" y="0"/>
                </a:lnTo>
                <a:lnTo>
                  <a:pt x="4318273" y="698775"/>
                </a:lnTo>
                <a:lnTo>
                  <a:pt x="0" y="698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1938180"/>
            <a:ext cx="1186155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Hasil API</a:t>
            </a:r>
          </a:p>
        </p:txBody>
      </p:sp>
      <p:sp>
        <p:nvSpPr>
          <p:cNvPr name="TextBox 7" id="7"/>
          <p:cNvSpPr txBox="true"/>
          <p:nvPr/>
        </p:nvSpPr>
        <p:spPr>
          <a:xfrm rot="0">
            <a:off x="1028700" y="3022270"/>
            <a:ext cx="7023569" cy="981075"/>
          </a:xfrm>
          <a:prstGeom prst="rect">
            <a:avLst/>
          </a:prstGeom>
        </p:spPr>
        <p:txBody>
          <a:bodyPr anchor="t" rtlCol="false" tIns="0" lIns="0" bIns="0" rIns="0">
            <a:spAutoFit/>
          </a:bodyPr>
          <a:lstStyle/>
          <a:p>
            <a:pPr>
              <a:lnSpc>
                <a:spcPts val="3840"/>
              </a:lnSpc>
            </a:pPr>
            <a:r>
              <a:rPr lang="en-US" sz="3200">
                <a:solidFill>
                  <a:srgbClr val="10B5BF"/>
                </a:solidFill>
                <a:latin typeface="Poppins Medium"/>
              </a:rPr>
              <a:t>Upload data/files using LSTM &amp; Neural Network</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3840488"/>
            <a:ext cx="15626684" cy="4403144"/>
          </a:xfrm>
          <a:prstGeom prst="rect">
            <a:avLst/>
          </a:prstGeom>
        </p:spPr>
        <p:txBody>
          <a:bodyPr anchor="t" rtlCol="false" tIns="0" lIns="0" bIns="0" rIns="0">
            <a:spAutoFit/>
          </a:bodyPr>
          <a:lstStyle/>
          <a:p>
            <a:pPr algn="just">
              <a:lnSpc>
                <a:spcPts val="3863"/>
              </a:lnSpc>
            </a:pPr>
            <a:r>
              <a:rPr lang="en-US" sz="2759">
                <a:solidFill>
                  <a:srgbClr val="FFFFFF"/>
                </a:solidFill>
                <a:latin typeface="Poppins Light"/>
              </a:rPr>
              <a:t>Hasil akurasi dari setiap model algoritma sudah cukup baik, dimana algoritma Neural Network menghasilkan akurasi sebesar 98% dan Model Algoritma LSTM menghasilkan akurasi sebesar 86%. Akan tetapi meskipun nilai akurasi terbilang cukup tinggi, eksperiment ini belum bisa diterapkan kepada user dikarnakan diperlukan pengecekan lebih lanjut untuk mengoptimalkan model tersebut, model tersebut harus dilakukan penanganan dalam mengatasi overfitting dan underfitting atau data yang tidak optimal sehingga hasil prediksi nya akan jauh lebih baik.</a:t>
            </a:r>
          </a:p>
          <a:p>
            <a:pPr algn="just">
              <a:lnSpc>
                <a:spcPts val="3863"/>
              </a:lnSpc>
            </a:pPr>
          </a:p>
          <a:p>
            <a:pPr algn="just">
              <a:lnSpc>
                <a:spcPts val="3863"/>
              </a:lnSpc>
            </a:pPr>
          </a:p>
        </p:txBody>
      </p:sp>
      <p:sp>
        <p:nvSpPr>
          <p:cNvPr name="Freeform 3" id="3"/>
          <p:cNvSpPr/>
          <p:nvPr/>
        </p:nvSpPr>
        <p:spPr>
          <a:xfrm flipH="true" flipV="true" rot="0">
            <a:off x="14467192" y="-1230973"/>
            <a:ext cx="7641615" cy="5845836"/>
          </a:xfrm>
          <a:custGeom>
            <a:avLst/>
            <a:gdLst/>
            <a:ahLst/>
            <a:cxnLst/>
            <a:rect r="r" b="b" t="t" l="l"/>
            <a:pathLst>
              <a:path h="5845836" w="7641615">
                <a:moveTo>
                  <a:pt x="7641616" y="5845835"/>
                </a:moveTo>
                <a:lnTo>
                  <a:pt x="0" y="5845835"/>
                </a:lnTo>
                <a:lnTo>
                  <a:pt x="0" y="0"/>
                </a:lnTo>
                <a:lnTo>
                  <a:pt x="7641616" y="0"/>
                </a:lnTo>
                <a:lnTo>
                  <a:pt x="7641616" y="5845835"/>
                </a:lnTo>
                <a:close/>
              </a:path>
            </a:pathLst>
          </a:custGeom>
          <a:blipFill>
            <a:blip r:embed="rId2"/>
            <a:stretch>
              <a:fillRect l="0" t="0" r="0" b="0"/>
            </a:stretch>
          </a:blipFill>
        </p:spPr>
      </p:sp>
      <p:sp>
        <p:nvSpPr>
          <p:cNvPr name="Freeform 4" id="4"/>
          <p:cNvSpPr/>
          <p:nvPr/>
        </p:nvSpPr>
        <p:spPr>
          <a:xfrm flipH="false" flipV="false" rot="-6914854">
            <a:off x="-1831499" y="8058177"/>
            <a:ext cx="6535016" cy="4982950"/>
          </a:xfrm>
          <a:custGeom>
            <a:avLst/>
            <a:gdLst/>
            <a:ahLst/>
            <a:cxnLst/>
            <a:rect r="r" b="b" t="t" l="l"/>
            <a:pathLst>
              <a:path h="4982950" w="6535016">
                <a:moveTo>
                  <a:pt x="0" y="0"/>
                </a:moveTo>
                <a:lnTo>
                  <a:pt x="6535016" y="0"/>
                </a:lnTo>
                <a:lnTo>
                  <a:pt x="6535016" y="4982950"/>
                </a:lnTo>
                <a:lnTo>
                  <a:pt x="0" y="4982950"/>
                </a:lnTo>
                <a:lnTo>
                  <a:pt x="0" y="0"/>
                </a:lnTo>
                <a:close/>
              </a:path>
            </a:pathLst>
          </a:custGeom>
          <a:blipFill>
            <a:blip r:embed="rId3"/>
            <a:stretch>
              <a:fillRect l="0" t="0" r="0" b="0"/>
            </a:stretch>
          </a:blipFill>
        </p:spPr>
      </p:sp>
      <p:sp>
        <p:nvSpPr>
          <p:cNvPr name="TextBox 5" id="5"/>
          <p:cNvSpPr txBox="true"/>
          <p:nvPr/>
        </p:nvSpPr>
        <p:spPr>
          <a:xfrm rot="0">
            <a:off x="1028700" y="1691945"/>
            <a:ext cx="10964355"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Kesimpulan dan Saran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796675" y="2847975"/>
            <a:ext cx="14811170" cy="0"/>
          </a:xfrm>
          <a:prstGeom prst="line">
            <a:avLst/>
          </a:prstGeom>
          <a:ln cap="rnd" w="19050">
            <a:solidFill>
              <a:srgbClr val="10B5BF"/>
            </a:solidFill>
            <a:prstDash val="solid"/>
            <a:headEnd type="none" len="sm" w="sm"/>
            <a:tailEnd type="none" len="sm" w="sm"/>
          </a:ln>
        </p:spPr>
      </p:sp>
      <p:sp>
        <p:nvSpPr>
          <p:cNvPr name="Freeform 3" id="3"/>
          <p:cNvSpPr/>
          <p:nvPr/>
        </p:nvSpPr>
        <p:spPr>
          <a:xfrm flipH="false" flipV="false" rot="6740399">
            <a:off x="14197334" y="6934862"/>
            <a:ext cx="6123932" cy="6016763"/>
          </a:xfrm>
          <a:custGeom>
            <a:avLst/>
            <a:gdLst/>
            <a:ahLst/>
            <a:cxnLst/>
            <a:rect r="r" b="b" t="t" l="l"/>
            <a:pathLst>
              <a:path h="6016763" w="6123932">
                <a:moveTo>
                  <a:pt x="0" y="0"/>
                </a:moveTo>
                <a:lnTo>
                  <a:pt x="6123932" y="0"/>
                </a:lnTo>
                <a:lnTo>
                  <a:pt x="6123932" y="6016763"/>
                </a:lnTo>
                <a:lnTo>
                  <a:pt x="0" y="6016763"/>
                </a:lnTo>
                <a:lnTo>
                  <a:pt x="0" y="0"/>
                </a:lnTo>
                <a:close/>
              </a:path>
            </a:pathLst>
          </a:custGeom>
          <a:blipFill>
            <a:blip r:embed="rId2"/>
            <a:stretch>
              <a:fillRect l="0" t="0" r="0" b="0"/>
            </a:stretch>
          </a:blipFill>
        </p:spPr>
      </p:sp>
      <p:sp>
        <p:nvSpPr>
          <p:cNvPr name="Freeform 4" id="4"/>
          <p:cNvSpPr/>
          <p:nvPr/>
        </p:nvSpPr>
        <p:spPr>
          <a:xfrm flipH="false" flipV="false" rot="8100000">
            <a:off x="-4707062" y="2610643"/>
            <a:ext cx="6755971" cy="7225637"/>
          </a:xfrm>
          <a:custGeom>
            <a:avLst/>
            <a:gdLst/>
            <a:ahLst/>
            <a:cxnLst/>
            <a:rect r="r" b="b" t="t" l="l"/>
            <a:pathLst>
              <a:path h="7225637" w="6755971">
                <a:moveTo>
                  <a:pt x="0" y="0"/>
                </a:moveTo>
                <a:lnTo>
                  <a:pt x="6755971" y="0"/>
                </a:lnTo>
                <a:lnTo>
                  <a:pt x="6755971" y="7225637"/>
                </a:lnTo>
                <a:lnTo>
                  <a:pt x="0" y="7225637"/>
                </a:lnTo>
                <a:lnTo>
                  <a:pt x="0" y="0"/>
                </a:lnTo>
                <a:close/>
              </a:path>
            </a:pathLst>
          </a:custGeom>
          <a:blipFill>
            <a:blip r:embed="rId3"/>
            <a:stretch>
              <a:fillRect l="0" t="0" r="0" b="0"/>
            </a:stretch>
          </a:blipFill>
        </p:spPr>
      </p:sp>
      <p:sp>
        <p:nvSpPr>
          <p:cNvPr name="TextBox 5" id="5"/>
          <p:cNvSpPr txBox="true"/>
          <p:nvPr/>
        </p:nvSpPr>
        <p:spPr>
          <a:xfrm rot="0">
            <a:off x="3319539" y="3585036"/>
            <a:ext cx="11648922" cy="5219700"/>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FFFFFF"/>
                </a:solidFill>
                <a:latin typeface="Poppins Light"/>
              </a:rPr>
              <a:t>Mengetahui Opini pada suatu topik apakah lebih cendrung positif, negatif atau netral</a:t>
            </a:r>
          </a:p>
          <a:p>
            <a:pPr marL="647697" indent="-323848" lvl="1">
              <a:lnSpc>
                <a:spcPts val="4199"/>
              </a:lnSpc>
              <a:buFont typeface="Arial"/>
              <a:buChar char="•"/>
            </a:pPr>
            <a:r>
              <a:rPr lang="en-US" sz="2999">
                <a:solidFill>
                  <a:srgbClr val="FFFFFF"/>
                </a:solidFill>
                <a:latin typeface="Poppins Light"/>
              </a:rPr>
              <a:t>Melakukan analisis sentiment dengan model Neural Network dan LSTM sehingga dapat menentukan algoritma yang terbaik</a:t>
            </a:r>
          </a:p>
          <a:p>
            <a:pPr marL="647697" indent="-323848" lvl="1">
              <a:lnSpc>
                <a:spcPts val="4199"/>
              </a:lnSpc>
              <a:buFont typeface="Arial"/>
              <a:buChar char="•"/>
            </a:pPr>
            <a:r>
              <a:rPr lang="en-US" sz="2999">
                <a:solidFill>
                  <a:srgbClr val="FFFFFF"/>
                </a:solidFill>
                <a:latin typeface="Poppins Light"/>
              </a:rPr>
              <a:t>Seperti apa bentuk dari hasil analisis sentiment pada model LSTM dengan menggunakan Tensorflow?</a:t>
            </a:r>
          </a:p>
          <a:p>
            <a:pPr marL="647697" indent="-323848" lvl="1">
              <a:lnSpc>
                <a:spcPts val="4199"/>
              </a:lnSpc>
              <a:buFont typeface="Arial"/>
              <a:buChar char="•"/>
            </a:pPr>
            <a:r>
              <a:rPr lang="en-US" sz="2999">
                <a:solidFill>
                  <a:srgbClr val="FFFFFF"/>
                </a:solidFill>
                <a:latin typeface="Poppins Light"/>
              </a:rPr>
              <a:t>Membuat suatu model agar dapat bisa dikonsumsi oleh masyarakat umum menggunakan API</a:t>
            </a:r>
          </a:p>
          <a:p>
            <a:pPr algn="l">
              <a:lnSpc>
                <a:spcPts val="4199"/>
              </a:lnSpc>
            </a:pPr>
          </a:p>
        </p:txBody>
      </p:sp>
      <p:sp>
        <p:nvSpPr>
          <p:cNvPr name="TextBox 6" id="6"/>
          <p:cNvSpPr txBox="true"/>
          <p:nvPr/>
        </p:nvSpPr>
        <p:spPr>
          <a:xfrm rot="0">
            <a:off x="796675" y="1562100"/>
            <a:ext cx="14811170"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Rumusan Masalah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344897" y="7331392"/>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sp>
        <p:nvSpPr>
          <p:cNvPr name="Freeform 3" id="3"/>
          <p:cNvSpPr/>
          <p:nvPr/>
        </p:nvSpPr>
        <p:spPr>
          <a:xfrm flipH="false" flipV="false" rot="0">
            <a:off x="1028700" y="1174170"/>
            <a:ext cx="3926028" cy="7938659"/>
          </a:xfrm>
          <a:custGeom>
            <a:avLst/>
            <a:gdLst/>
            <a:ahLst/>
            <a:cxnLst/>
            <a:rect r="r" b="b" t="t" l="l"/>
            <a:pathLst>
              <a:path h="7938659" w="3926028">
                <a:moveTo>
                  <a:pt x="0" y="0"/>
                </a:moveTo>
                <a:lnTo>
                  <a:pt x="3926028" y="0"/>
                </a:lnTo>
                <a:lnTo>
                  <a:pt x="3926028" y="7938660"/>
                </a:lnTo>
                <a:lnTo>
                  <a:pt x="0" y="7938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960938" y="1109662"/>
            <a:ext cx="11025139" cy="1095375"/>
          </a:xfrm>
          <a:prstGeom prst="rect">
            <a:avLst/>
          </a:prstGeom>
        </p:spPr>
        <p:txBody>
          <a:bodyPr anchor="t" rtlCol="false" tIns="0" lIns="0" bIns="0" rIns="0">
            <a:spAutoFit/>
          </a:bodyPr>
          <a:lstStyle/>
          <a:p>
            <a:pPr>
              <a:lnSpc>
                <a:spcPts val="8640"/>
              </a:lnSpc>
            </a:pPr>
            <a:r>
              <a:rPr lang="en-US" sz="7200">
                <a:solidFill>
                  <a:srgbClr val="FFFFFF"/>
                </a:solidFill>
                <a:latin typeface="Poppins Medium Bold"/>
              </a:rPr>
              <a:t>Tujuan Penelitian</a:t>
            </a:r>
          </a:p>
        </p:txBody>
      </p:sp>
      <p:sp>
        <p:nvSpPr>
          <p:cNvPr name="TextBox 5" id="5"/>
          <p:cNvSpPr txBox="true"/>
          <p:nvPr/>
        </p:nvSpPr>
        <p:spPr>
          <a:xfrm rot="0">
            <a:off x="5897848" y="3076126"/>
            <a:ext cx="11218335" cy="4455294"/>
          </a:xfrm>
          <a:prstGeom prst="rect">
            <a:avLst/>
          </a:prstGeom>
        </p:spPr>
        <p:txBody>
          <a:bodyPr anchor="t" rtlCol="false" tIns="0" lIns="0" bIns="0" rIns="0">
            <a:spAutoFit/>
          </a:bodyPr>
          <a:lstStyle/>
          <a:p>
            <a:pPr algn="just">
              <a:lnSpc>
                <a:spcPts val="4420"/>
              </a:lnSpc>
            </a:pPr>
            <a:r>
              <a:rPr lang="en-US" sz="3157">
                <a:solidFill>
                  <a:srgbClr val="FFFFFF"/>
                </a:solidFill>
                <a:latin typeface="Poppins Light"/>
              </a:rPr>
              <a:t>Tujuan diadakannya penelitian ini untuk memprediksi hasil sentiment yang dominan di gunakan pada pengguna twitter. Dan dapat menentukan model yang terbaik.</a:t>
            </a:r>
          </a:p>
          <a:p>
            <a:pPr algn="just">
              <a:lnSpc>
                <a:spcPts val="4420"/>
              </a:lnSpc>
            </a:pPr>
          </a:p>
          <a:p>
            <a:pPr algn="just">
              <a:lnSpc>
                <a:spcPts val="4420"/>
              </a:lnSpc>
            </a:pPr>
            <a:r>
              <a:rPr lang="en-US" sz="3157">
                <a:solidFill>
                  <a:srgbClr val="FFFFFF"/>
                </a:solidFill>
                <a:latin typeface="Poppins Light"/>
              </a:rPr>
              <a:t>Tujuan lainnya untuk memperoleh API yang menghasilkan output dari kategori sentiment, seperti; positif, netral dan negatif.</a:t>
            </a:r>
          </a:p>
        </p:txBody>
      </p:sp>
      <p:sp>
        <p:nvSpPr>
          <p:cNvPr name="AutoShape 6" id="6"/>
          <p:cNvSpPr/>
          <p:nvPr/>
        </p:nvSpPr>
        <p:spPr>
          <a:xfrm flipV="true">
            <a:off x="5897848" y="2505075"/>
            <a:ext cx="11361420" cy="19050"/>
          </a:xfrm>
          <a:prstGeom prst="line">
            <a:avLst/>
          </a:prstGeom>
          <a:ln cap="flat" w="38100">
            <a:solidFill>
              <a:srgbClr val="10B5B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531311" y="2927541"/>
            <a:ext cx="6174479" cy="5929630"/>
          </a:xfrm>
          <a:prstGeom prst="rect">
            <a:avLst/>
          </a:prstGeom>
        </p:spPr>
        <p:txBody>
          <a:bodyPr anchor="t" rtlCol="false" tIns="0" lIns="0" bIns="0" rIns="0">
            <a:spAutoFit/>
          </a:bodyPr>
          <a:lstStyle/>
          <a:p>
            <a:pPr algn="just">
              <a:lnSpc>
                <a:spcPts val="3919"/>
              </a:lnSpc>
            </a:pPr>
            <a:r>
              <a:rPr lang="en-US" sz="2799">
                <a:solidFill>
                  <a:srgbClr val="FFFFFF"/>
                </a:solidFill>
                <a:latin typeface="Poppins Light"/>
              </a:rPr>
              <a:t>Data yang di gunakan adalah data Binar Platinum Challenge ‘Indonesian Abusive and Hate Speech Twitter Text’. </a:t>
            </a:r>
          </a:p>
          <a:p>
            <a:pPr algn="just">
              <a:lnSpc>
                <a:spcPts val="3919"/>
              </a:lnSpc>
            </a:pPr>
          </a:p>
          <a:p>
            <a:pPr algn="just">
              <a:lnSpc>
                <a:spcPts val="3919"/>
              </a:lnSpc>
            </a:pPr>
            <a:r>
              <a:rPr lang="en-US" sz="2799">
                <a:solidFill>
                  <a:srgbClr val="FFFFFF"/>
                </a:solidFill>
                <a:latin typeface="Poppins Light"/>
              </a:rPr>
              <a:t>Data tersebut memuat komentar dan opini berupa tweet yang mengandung abusive dan hate speech yang tersebar di internet. Total data yang digunakan sebanyan 11.000 data</a:t>
            </a:r>
          </a:p>
          <a:p>
            <a:pPr algn="just">
              <a:lnSpc>
                <a:spcPts val="3919"/>
              </a:lnSpc>
            </a:pPr>
          </a:p>
        </p:txBody>
      </p:sp>
      <p:sp>
        <p:nvSpPr>
          <p:cNvPr name="Freeform 3" id="3"/>
          <p:cNvSpPr/>
          <p:nvPr/>
        </p:nvSpPr>
        <p:spPr>
          <a:xfrm flipH="true" flipV="true" rot="0">
            <a:off x="15220630" y="-1894218"/>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Freeform 4" id="4"/>
          <p:cNvSpPr/>
          <p:nvPr/>
        </p:nvSpPr>
        <p:spPr>
          <a:xfrm flipH="false" flipV="false" rot="0">
            <a:off x="7022557" y="2639411"/>
            <a:ext cx="10775373" cy="6563039"/>
          </a:xfrm>
          <a:custGeom>
            <a:avLst/>
            <a:gdLst/>
            <a:ahLst/>
            <a:cxnLst/>
            <a:rect r="r" b="b" t="t" l="l"/>
            <a:pathLst>
              <a:path h="6563039" w="10775373">
                <a:moveTo>
                  <a:pt x="0" y="0"/>
                </a:moveTo>
                <a:lnTo>
                  <a:pt x="10775373" y="0"/>
                </a:lnTo>
                <a:lnTo>
                  <a:pt x="10775373" y="6563039"/>
                </a:lnTo>
                <a:lnTo>
                  <a:pt x="0" y="6563039"/>
                </a:lnTo>
                <a:lnTo>
                  <a:pt x="0" y="0"/>
                </a:lnTo>
                <a:close/>
              </a:path>
            </a:pathLst>
          </a:custGeom>
          <a:blipFill>
            <a:blip r:embed="rId3"/>
            <a:stretch>
              <a:fillRect l="0" t="0" r="0" b="0"/>
            </a:stretch>
          </a:blipFill>
        </p:spPr>
      </p:sp>
      <p:sp>
        <p:nvSpPr>
          <p:cNvPr name="TextBox 5" id="5"/>
          <p:cNvSpPr txBox="true"/>
          <p:nvPr/>
        </p:nvSpPr>
        <p:spPr>
          <a:xfrm rot="0">
            <a:off x="531311" y="1028700"/>
            <a:ext cx="10964355"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Sumber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1738415" y="3706682"/>
            <a:ext cx="14811170" cy="0"/>
          </a:xfrm>
          <a:prstGeom prst="line">
            <a:avLst/>
          </a:prstGeom>
          <a:ln cap="rnd" w="19050">
            <a:solidFill>
              <a:srgbClr val="10B5BF"/>
            </a:solidFill>
            <a:prstDash val="solid"/>
            <a:headEnd type="none" len="sm" w="sm"/>
            <a:tailEnd type="none" len="sm" w="sm"/>
          </a:ln>
        </p:spPr>
      </p:sp>
      <p:sp>
        <p:nvSpPr>
          <p:cNvPr name="Freeform 3" id="3"/>
          <p:cNvSpPr/>
          <p:nvPr/>
        </p:nvSpPr>
        <p:spPr>
          <a:xfrm flipH="false" flipV="false" rot="332707">
            <a:off x="-1392088" y="-1805261"/>
            <a:ext cx="19184257" cy="11191564"/>
          </a:xfrm>
          <a:custGeom>
            <a:avLst/>
            <a:gdLst/>
            <a:ahLst/>
            <a:cxnLst/>
            <a:rect r="r" b="b" t="t" l="l"/>
            <a:pathLst>
              <a:path h="11191564" w="19184257">
                <a:moveTo>
                  <a:pt x="0" y="0"/>
                </a:moveTo>
                <a:lnTo>
                  <a:pt x="19184257" y="0"/>
                </a:lnTo>
                <a:lnTo>
                  <a:pt x="19184257" y="11191564"/>
                </a:lnTo>
                <a:lnTo>
                  <a:pt x="0" y="11191564"/>
                </a:lnTo>
                <a:lnTo>
                  <a:pt x="0" y="0"/>
                </a:lnTo>
                <a:close/>
              </a:path>
            </a:pathLst>
          </a:custGeom>
          <a:blipFill>
            <a:blip r:embed="rId2">
              <a:alphaModFix amt="31000"/>
            </a:blip>
            <a:stretch>
              <a:fillRect l="0" t="-6107" r="0" b="-15645"/>
            </a:stretch>
          </a:blipFill>
        </p:spPr>
      </p:sp>
      <p:sp>
        <p:nvSpPr>
          <p:cNvPr name="Freeform 4" id="4"/>
          <p:cNvSpPr/>
          <p:nvPr/>
        </p:nvSpPr>
        <p:spPr>
          <a:xfrm flipH="false" flipV="false" rot="7244906">
            <a:off x="3666611" y="-1219773"/>
            <a:ext cx="10954778" cy="11763520"/>
          </a:xfrm>
          <a:custGeom>
            <a:avLst/>
            <a:gdLst/>
            <a:ahLst/>
            <a:cxnLst/>
            <a:rect r="r" b="b" t="t" l="l"/>
            <a:pathLst>
              <a:path h="11763520" w="10954778">
                <a:moveTo>
                  <a:pt x="0" y="0"/>
                </a:moveTo>
                <a:lnTo>
                  <a:pt x="10954778" y="0"/>
                </a:lnTo>
                <a:lnTo>
                  <a:pt x="10954778" y="11763520"/>
                </a:lnTo>
                <a:lnTo>
                  <a:pt x="0" y="11763520"/>
                </a:lnTo>
                <a:lnTo>
                  <a:pt x="0" y="0"/>
                </a:lnTo>
                <a:close/>
              </a:path>
            </a:pathLst>
          </a:custGeom>
          <a:blipFill>
            <a:blip r:embed="rId3">
              <a:alphaModFix amt="7999"/>
            </a:blip>
            <a:stretch>
              <a:fillRect l="0" t="0" r="0" b="0"/>
            </a:stretch>
          </a:blipFill>
        </p:spPr>
      </p:sp>
      <p:sp>
        <p:nvSpPr>
          <p:cNvPr name="TextBox 5" id="5"/>
          <p:cNvSpPr txBox="true"/>
          <p:nvPr/>
        </p:nvSpPr>
        <p:spPr>
          <a:xfrm rot="0">
            <a:off x="1738415" y="4247367"/>
            <a:ext cx="14811170" cy="4695825"/>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rPr>
              <a:t>Metode analisis yang dipilih untuk melaksanakan penelitian ini adalah analisis deskriptif. Peneliti memutuskan untuk menggunakan analisis deskriptif karena bertujuan untuk menghasilkan hasil sentimen dari data tweet yang telah melalui proses pengolahan menjadi kategori 'positif', 'netral', dan 'negatif'. Analisis deskriptif dipilih karena fokusnya terutama pada pemahaman mendalam tentang kondisi data yang ada serta pengidentifikasian pola-pola yang mungkin terdapat di dalamnya. Dengan demikian, metode ini diharapkan mampu memberikan wawasan yang lebih mendalam dan terperinci terkait dengan sentimen yang terungkap dalam data tweet yang dianalisis.</a:t>
            </a:r>
          </a:p>
        </p:txBody>
      </p:sp>
      <p:sp>
        <p:nvSpPr>
          <p:cNvPr name="TextBox 6" id="6"/>
          <p:cNvSpPr txBox="true"/>
          <p:nvPr/>
        </p:nvSpPr>
        <p:spPr>
          <a:xfrm rot="0">
            <a:off x="1738415" y="2021652"/>
            <a:ext cx="14811170" cy="1047750"/>
          </a:xfrm>
          <a:prstGeom prst="rect">
            <a:avLst/>
          </a:prstGeom>
        </p:spPr>
        <p:txBody>
          <a:bodyPr anchor="t" rtlCol="false" tIns="0" lIns="0" bIns="0" rIns="0">
            <a:spAutoFit/>
          </a:bodyPr>
          <a:lstStyle/>
          <a:p>
            <a:pPr>
              <a:lnSpc>
                <a:spcPts val="8399"/>
              </a:lnSpc>
            </a:pPr>
            <a:r>
              <a:rPr lang="en-US" sz="6999">
                <a:solidFill>
                  <a:srgbClr val="FFFFFF"/>
                </a:solidFill>
                <a:latin typeface="Poppins Medium Bold"/>
              </a:rPr>
              <a:t>Metodologi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1425465" y="811937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AutoShape 3" id="3"/>
          <p:cNvSpPr/>
          <p:nvPr/>
        </p:nvSpPr>
        <p:spPr>
          <a:xfrm>
            <a:off x="1028700" y="1681162"/>
            <a:ext cx="5887373" cy="0"/>
          </a:xfrm>
          <a:prstGeom prst="line">
            <a:avLst/>
          </a:prstGeom>
          <a:ln cap="rnd" w="19050">
            <a:solidFill>
              <a:srgbClr val="10B5BF"/>
            </a:solidFill>
            <a:prstDash val="solid"/>
            <a:headEnd type="none" len="sm" w="sm"/>
            <a:tailEnd type="none" len="sm" w="sm"/>
          </a:ln>
        </p:spPr>
      </p:sp>
      <p:grpSp>
        <p:nvGrpSpPr>
          <p:cNvPr name="Group 4" id="4"/>
          <p:cNvGrpSpPr/>
          <p:nvPr/>
        </p:nvGrpSpPr>
        <p:grpSpPr>
          <a:xfrm rot="0">
            <a:off x="584486" y="3377837"/>
            <a:ext cx="3885833" cy="1078567"/>
            <a:chOff x="0" y="0"/>
            <a:chExt cx="1023429" cy="284067"/>
          </a:xfrm>
        </p:grpSpPr>
        <p:sp>
          <p:nvSpPr>
            <p:cNvPr name="Freeform 5" id="5"/>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6" id="6"/>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Data Understanding</a:t>
              </a:r>
            </a:p>
          </p:txBody>
        </p:sp>
      </p:grpSp>
      <p:sp>
        <p:nvSpPr>
          <p:cNvPr name="TextBox 7" id="7"/>
          <p:cNvSpPr txBox="true"/>
          <p:nvPr/>
        </p:nvSpPr>
        <p:spPr>
          <a:xfrm rot="0">
            <a:off x="1028700" y="500062"/>
            <a:ext cx="10744463"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Langkah Permodelan</a:t>
            </a:r>
          </a:p>
        </p:txBody>
      </p:sp>
      <p:sp>
        <p:nvSpPr>
          <p:cNvPr name="TextBox 8" id="8"/>
          <p:cNvSpPr txBox="true"/>
          <p:nvPr/>
        </p:nvSpPr>
        <p:spPr>
          <a:xfrm rot="0">
            <a:off x="1028700" y="1768515"/>
            <a:ext cx="7023569"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Neural Network </a:t>
            </a:r>
          </a:p>
        </p:txBody>
      </p:sp>
      <p:grpSp>
        <p:nvGrpSpPr>
          <p:cNvPr name="Group 9" id="9"/>
          <p:cNvGrpSpPr/>
          <p:nvPr/>
        </p:nvGrpSpPr>
        <p:grpSpPr>
          <a:xfrm rot="0">
            <a:off x="4998264" y="3377837"/>
            <a:ext cx="3885833" cy="1078567"/>
            <a:chOff x="0" y="0"/>
            <a:chExt cx="1023429" cy="284067"/>
          </a:xfrm>
        </p:grpSpPr>
        <p:sp>
          <p:nvSpPr>
            <p:cNvPr name="Freeform 10" id="10"/>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11" id="11"/>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Data Preparation</a:t>
              </a:r>
            </a:p>
          </p:txBody>
        </p:sp>
      </p:grpSp>
      <p:grpSp>
        <p:nvGrpSpPr>
          <p:cNvPr name="Group 12" id="12"/>
          <p:cNvGrpSpPr/>
          <p:nvPr/>
        </p:nvGrpSpPr>
        <p:grpSpPr>
          <a:xfrm rot="0">
            <a:off x="9407972" y="3377837"/>
            <a:ext cx="3885833" cy="1078567"/>
            <a:chOff x="0" y="0"/>
            <a:chExt cx="1023429" cy="284067"/>
          </a:xfrm>
        </p:grpSpPr>
        <p:sp>
          <p:nvSpPr>
            <p:cNvPr name="Freeform 13" id="13"/>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14" id="14"/>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Data Cleansing</a:t>
              </a:r>
            </a:p>
          </p:txBody>
        </p:sp>
      </p:grpSp>
      <p:grpSp>
        <p:nvGrpSpPr>
          <p:cNvPr name="Group 15" id="15"/>
          <p:cNvGrpSpPr/>
          <p:nvPr/>
        </p:nvGrpSpPr>
        <p:grpSpPr>
          <a:xfrm rot="0">
            <a:off x="13817681" y="3377837"/>
            <a:ext cx="3885833" cy="1078567"/>
            <a:chOff x="0" y="0"/>
            <a:chExt cx="1023429" cy="284067"/>
          </a:xfrm>
        </p:grpSpPr>
        <p:sp>
          <p:nvSpPr>
            <p:cNvPr name="Freeform 16" id="16"/>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17" id="17"/>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Feature Extraction </a:t>
              </a:r>
            </a:p>
          </p:txBody>
        </p:sp>
      </p:grpSp>
      <p:grpSp>
        <p:nvGrpSpPr>
          <p:cNvPr name="Group 18" id="18"/>
          <p:cNvGrpSpPr/>
          <p:nvPr/>
        </p:nvGrpSpPr>
        <p:grpSpPr>
          <a:xfrm rot="0">
            <a:off x="13817681" y="5494410"/>
            <a:ext cx="3885833" cy="1078567"/>
            <a:chOff x="0" y="0"/>
            <a:chExt cx="1023429" cy="284067"/>
          </a:xfrm>
        </p:grpSpPr>
        <p:sp>
          <p:nvSpPr>
            <p:cNvPr name="Freeform 19" id="19"/>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20" id="20"/>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Klasifikasi Model MPLClasifier </a:t>
              </a:r>
            </a:p>
          </p:txBody>
        </p:sp>
      </p:grpSp>
      <p:grpSp>
        <p:nvGrpSpPr>
          <p:cNvPr name="Group 21" id="21"/>
          <p:cNvGrpSpPr/>
          <p:nvPr/>
        </p:nvGrpSpPr>
        <p:grpSpPr>
          <a:xfrm rot="0">
            <a:off x="9407972" y="5494410"/>
            <a:ext cx="3885833" cy="1078567"/>
            <a:chOff x="0" y="0"/>
            <a:chExt cx="1023429" cy="284067"/>
          </a:xfrm>
        </p:grpSpPr>
        <p:sp>
          <p:nvSpPr>
            <p:cNvPr name="Freeform 22" id="22"/>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23" id="23"/>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Evaluasi Model </a:t>
              </a:r>
            </a:p>
          </p:txBody>
        </p:sp>
      </p:grpSp>
      <p:grpSp>
        <p:nvGrpSpPr>
          <p:cNvPr name="Group 24" id="24"/>
          <p:cNvGrpSpPr/>
          <p:nvPr/>
        </p:nvGrpSpPr>
        <p:grpSpPr>
          <a:xfrm rot="0">
            <a:off x="4998264" y="5494410"/>
            <a:ext cx="3885833" cy="1078567"/>
            <a:chOff x="0" y="0"/>
            <a:chExt cx="1023429" cy="284067"/>
          </a:xfrm>
        </p:grpSpPr>
        <p:sp>
          <p:nvSpPr>
            <p:cNvPr name="Freeform 25" id="25"/>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26" id="26"/>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Testing</a:t>
              </a:r>
            </a:p>
          </p:txBody>
        </p:sp>
      </p:grpSp>
      <p:grpSp>
        <p:nvGrpSpPr>
          <p:cNvPr name="Group 27" id="27"/>
          <p:cNvGrpSpPr/>
          <p:nvPr/>
        </p:nvGrpSpPr>
        <p:grpSpPr>
          <a:xfrm rot="0">
            <a:off x="584486" y="5494410"/>
            <a:ext cx="3885833" cy="1078567"/>
            <a:chOff x="0" y="0"/>
            <a:chExt cx="1023429" cy="284067"/>
          </a:xfrm>
        </p:grpSpPr>
        <p:sp>
          <p:nvSpPr>
            <p:cNvPr name="Freeform 28" id="28"/>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29" id="29"/>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Deployment</a:t>
              </a:r>
            </a:p>
          </p:txBody>
        </p:sp>
      </p:grpSp>
      <p:sp>
        <p:nvSpPr>
          <p:cNvPr name="AutoShape 30" id="30"/>
          <p:cNvSpPr/>
          <p:nvPr/>
        </p:nvSpPr>
        <p:spPr>
          <a:xfrm>
            <a:off x="4470319" y="3917120"/>
            <a:ext cx="527945" cy="0"/>
          </a:xfrm>
          <a:prstGeom prst="line">
            <a:avLst/>
          </a:prstGeom>
          <a:ln cap="flat" w="38100">
            <a:solidFill>
              <a:srgbClr val="10B5BF"/>
            </a:solidFill>
            <a:prstDash val="solid"/>
            <a:headEnd type="none" len="sm" w="sm"/>
            <a:tailEnd type="arrow" len="sm" w="med"/>
          </a:ln>
        </p:spPr>
      </p:sp>
      <p:sp>
        <p:nvSpPr>
          <p:cNvPr name="AutoShape 31" id="31"/>
          <p:cNvSpPr/>
          <p:nvPr/>
        </p:nvSpPr>
        <p:spPr>
          <a:xfrm>
            <a:off x="8884097" y="3917120"/>
            <a:ext cx="523875" cy="0"/>
          </a:xfrm>
          <a:prstGeom prst="line">
            <a:avLst/>
          </a:prstGeom>
          <a:ln cap="flat" w="38100">
            <a:solidFill>
              <a:srgbClr val="10B5BF"/>
            </a:solidFill>
            <a:prstDash val="solid"/>
            <a:headEnd type="none" len="sm" w="sm"/>
            <a:tailEnd type="arrow" len="sm" w="med"/>
          </a:ln>
        </p:spPr>
      </p:sp>
      <p:sp>
        <p:nvSpPr>
          <p:cNvPr name="AutoShape 32" id="32"/>
          <p:cNvSpPr/>
          <p:nvPr/>
        </p:nvSpPr>
        <p:spPr>
          <a:xfrm>
            <a:off x="13293806" y="3917120"/>
            <a:ext cx="523875" cy="0"/>
          </a:xfrm>
          <a:prstGeom prst="line">
            <a:avLst/>
          </a:prstGeom>
          <a:ln cap="flat" w="38100">
            <a:solidFill>
              <a:srgbClr val="10B5BF"/>
            </a:solidFill>
            <a:prstDash val="solid"/>
            <a:headEnd type="none" len="sm" w="sm"/>
            <a:tailEnd type="arrow" len="sm" w="med"/>
          </a:ln>
        </p:spPr>
      </p:sp>
      <p:sp>
        <p:nvSpPr>
          <p:cNvPr name="AutoShape 33" id="33"/>
          <p:cNvSpPr/>
          <p:nvPr/>
        </p:nvSpPr>
        <p:spPr>
          <a:xfrm>
            <a:off x="15760597" y="4456404"/>
            <a:ext cx="0" cy="1038006"/>
          </a:xfrm>
          <a:prstGeom prst="line">
            <a:avLst/>
          </a:prstGeom>
          <a:ln cap="flat" w="38100">
            <a:solidFill>
              <a:srgbClr val="10B5BF"/>
            </a:solidFill>
            <a:prstDash val="solid"/>
            <a:headEnd type="none" len="sm" w="sm"/>
            <a:tailEnd type="arrow" len="sm" w="med"/>
          </a:ln>
        </p:spPr>
      </p:sp>
      <p:sp>
        <p:nvSpPr>
          <p:cNvPr name="AutoShape 34" id="34"/>
          <p:cNvSpPr/>
          <p:nvPr/>
        </p:nvSpPr>
        <p:spPr>
          <a:xfrm flipH="true">
            <a:off x="13293806" y="6033693"/>
            <a:ext cx="523875" cy="0"/>
          </a:xfrm>
          <a:prstGeom prst="line">
            <a:avLst/>
          </a:prstGeom>
          <a:ln cap="flat" w="38100">
            <a:solidFill>
              <a:srgbClr val="10B5BF"/>
            </a:solidFill>
            <a:prstDash val="solid"/>
            <a:headEnd type="none" len="sm" w="sm"/>
            <a:tailEnd type="arrow" len="sm" w="med"/>
          </a:ln>
        </p:spPr>
      </p:sp>
      <p:sp>
        <p:nvSpPr>
          <p:cNvPr name="AutoShape 35" id="35"/>
          <p:cNvSpPr/>
          <p:nvPr/>
        </p:nvSpPr>
        <p:spPr>
          <a:xfrm flipH="true">
            <a:off x="8884097" y="6033693"/>
            <a:ext cx="523875" cy="0"/>
          </a:xfrm>
          <a:prstGeom prst="line">
            <a:avLst/>
          </a:prstGeom>
          <a:ln cap="flat" w="38100">
            <a:solidFill>
              <a:srgbClr val="10B5BF"/>
            </a:solidFill>
            <a:prstDash val="solid"/>
            <a:headEnd type="none" len="sm" w="sm"/>
            <a:tailEnd type="arrow" len="sm" w="med"/>
          </a:ln>
        </p:spPr>
      </p:sp>
      <p:sp>
        <p:nvSpPr>
          <p:cNvPr name="AutoShape 36" id="36"/>
          <p:cNvSpPr/>
          <p:nvPr/>
        </p:nvSpPr>
        <p:spPr>
          <a:xfrm flipH="true">
            <a:off x="4195708" y="6033693"/>
            <a:ext cx="802556" cy="0"/>
          </a:xfrm>
          <a:prstGeom prst="line">
            <a:avLst/>
          </a:prstGeom>
          <a:ln cap="flat" w="38100">
            <a:solidFill>
              <a:srgbClr val="10B5BF"/>
            </a:solidFill>
            <a:prstDash val="solid"/>
            <a:headEnd type="none" len="sm" w="sm"/>
            <a:tailEnd type="arrow" len="sm" w="med"/>
          </a:ln>
        </p:spPr>
      </p:sp>
      <p:sp>
        <p:nvSpPr>
          <p:cNvPr name="AutoShape 37" id="37"/>
          <p:cNvSpPr/>
          <p:nvPr/>
        </p:nvSpPr>
        <p:spPr>
          <a:xfrm flipH="true" flipV="true">
            <a:off x="2527403" y="4456404"/>
            <a:ext cx="8823486" cy="1038006"/>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1425465" y="811937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AutoShape 3" id="3"/>
          <p:cNvSpPr/>
          <p:nvPr/>
        </p:nvSpPr>
        <p:spPr>
          <a:xfrm>
            <a:off x="1028700" y="1681162"/>
            <a:ext cx="5887373" cy="0"/>
          </a:xfrm>
          <a:prstGeom prst="line">
            <a:avLst/>
          </a:prstGeom>
          <a:ln cap="rnd" w="19050">
            <a:solidFill>
              <a:srgbClr val="10B5BF"/>
            </a:solidFill>
            <a:prstDash val="solid"/>
            <a:headEnd type="none" len="sm" w="sm"/>
            <a:tailEnd type="none" len="sm" w="sm"/>
          </a:ln>
        </p:spPr>
      </p:sp>
      <p:grpSp>
        <p:nvGrpSpPr>
          <p:cNvPr name="Group 4" id="4"/>
          <p:cNvGrpSpPr/>
          <p:nvPr/>
        </p:nvGrpSpPr>
        <p:grpSpPr>
          <a:xfrm rot="0">
            <a:off x="584486" y="3377837"/>
            <a:ext cx="3885833" cy="1078567"/>
            <a:chOff x="0" y="0"/>
            <a:chExt cx="1023429" cy="284067"/>
          </a:xfrm>
        </p:grpSpPr>
        <p:sp>
          <p:nvSpPr>
            <p:cNvPr name="Freeform 5" id="5"/>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6" id="6"/>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Data Understanding</a:t>
              </a:r>
            </a:p>
          </p:txBody>
        </p:sp>
      </p:grpSp>
      <p:sp>
        <p:nvSpPr>
          <p:cNvPr name="TextBox 7" id="7"/>
          <p:cNvSpPr txBox="true"/>
          <p:nvPr/>
        </p:nvSpPr>
        <p:spPr>
          <a:xfrm rot="0">
            <a:off x="1028700" y="500062"/>
            <a:ext cx="10744463"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Langkah Permodelan</a:t>
            </a:r>
          </a:p>
        </p:txBody>
      </p:sp>
      <p:sp>
        <p:nvSpPr>
          <p:cNvPr name="TextBox 8" id="8"/>
          <p:cNvSpPr txBox="true"/>
          <p:nvPr/>
        </p:nvSpPr>
        <p:spPr>
          <a:xfrm rot="0">
            <a:off x="1028700" y="1768515"/>
            <a:ext cx="7023569" cy="638175"/>
          </a:xfrm>
          <a:prstGeom prst="rect">
            <a:avLst/>
          </a:prstGeom>
        </p:spPr>
        <p:txBody>
          <a:bodyPr anchor="t" rtlCol="false" tIns="0" lIns="0" bIns="0" rIns="0">
            <a:spAutoFit/>
          </a:bodyPr>
          <a:lstStyle/>
          <a:p>
            <a:pPr>
              <a:lnSpc>
                <a:spcPts val="5040"/>
              </a:lnSpc>
            </a:pPr>
            <a:r>
              <a:rPr lang="en-US" sz="4200">
                <a:solidFill>
                  <a:srgbClr val="10B5BF"/>
                </a:solidFill>
                <a:latin typeface="Poppins Medium"/>
              </a:rPr>
              <a:t>LSTM</a:t>
            </a:r>
          </a:p>
        </p:txBody>
      </p:sp>
      <p:grpSp>
        <p:nvGrpSpPr>
          <p:cNvPr name="Group 9" id="9"/>
          <p:cNvGrpSpPr/>
          <p:nvPr/>
        </p:nvGrpSpPr>
        <p:grpSpPr>
          <a:xfrm rot="0">
            <a:off x="4998264" y="3377837"/>
            <a:ext cx="3885833" cy="1078567"/>
            <a:chOff x="0" y="0"/>
            <a:chExt cx="1023429" cy="284067"/>
          </a:xfrm>
        </p:grpSpPr>
        <p:sp>
          <p:nvSpPr>
            <p:cNvPr name="Freeform 10" id="10"/>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11" id="11"/>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Data Preparation</a:t>
              </a:r>
            </a:p>
          </p:txBody>
        </p:sp>
      </p:grpSp>
      <p:grpSp>
        <p:nvGrpSpPr>
          <p:cNvPr name="Group 12" id="12"/>
          <p:cNvGrpSpPr/>
          <p:nvPr/>
        </p:nvGrpSpPr>
        <p:grpSpPr>
          <a:xfrm rot="0">
            <a:off x="9407972" y="3377837"/>
            <a:ext cx="3885833" cy="1078567"/>
            <a:chOff x="0" y="0"/>
            <a:chExt cx="1023429" cy="284067"/>
          </a:xfrm>
        </p:grpSpPr>
        <p:sp>
          <p:nvSpPr>
            <p:cNvPr name="Freeform 13" id="13"/>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14" id="14"/>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Tokenizer</a:t>
              </a:r>
            </a:p>
          </p:txBody>
        </p:sp>
      </p:grpSp>
      <p:grpSp>
        <p:nvGrpSpPr>
          <p:cNvPr name="Group 15" id="15"/>
          <p:cNvGrpSpPr/>
          <p:nvPr/>
        </p:nvGrpSpPr>
        <p:grpSpPr>
          <a:xfrm rot="0">
            <a:off x="13712092" y="3377837"/>
            <a:ext cx="4097011" cy="1078567"/>
            <a:chOff x="0" y="0"/>
            <a:chExt cx="1079048" cy="284067"/>
          </a:xfrm>
        </p:grpSpPr>
        <p:sp>
          <p:nvSpPr>
            <p:cNvPr name="Freeform 16" id="16"/>
            <p:cNvSpPr/>
            <p:nvPr/>
          </p:nvSpPr>
          <p:spPr>
            <a:xfrm flipH="false" flipV="false" rot="0">
              <a:off x="0" y="0"/>
              <a:ext cx="1079048" cy="284067"/>
            </a:xfrm>
            <a:custGeom>
              <a:avLst/>
              <a:gdLst/>
              <a:ahLst/>
              <a:cxnLst/>
              <a:rect r="r" b="b" t="t" l="l"/>
              <a:pathLst>
                <a:path h="284067" w="1079048">
                  <a:moveTo>
                    <a:pt x="96372" y="0"/>
                  </a:moveTo>
                  <a:lnTo>
                    <a:pt x="982676" y="0"/>
                  </a:lnTo>
                  <a:cubicBezTo>
                    <a:pt x="1035901" y="0"/>
                    <a:pt x="1079048" y="43147"/>
                    <a:pt x="1079048" y="96372"/>
                  </a:cubicBezTo>
                  <a:lnTo>
                    <a:pt x="1079048" y="187695"/>
                  </a:lnTo>
                  <a:cubicBezTo>
                    <a:pt x="1079048" y="213254"/>
                    <a:pt x="1068895" y="237767"/>
                    <a:pt x="1050821" y="255840"/>
                  </a:cubicBezTo>
                  <a:cubicBezTo>
                    <a:pt x="1032748" y="273914"/>
                    <a:pt x="1008235" y="284067"/>
                    <a:pt x="982676" y="284067"/>
                  </a:cubicBezTo>
                  <a:lnTo>
                    <a:pt x="96372" y="284067"/>
                  </a:lnTo>
                  <a:cubicBezTo>
                    <a:pt x="70813" y="284067"/>
                    <a:pt x="46300" y="273914"/>
                    <a:pt x="28227" y="255840"/>
                  </a:cubicBezTo>
                  <a:cubicBezTo>
                    <a:pt x="10153" y="237767"/>
                    <a:pt x="0" y="213254"/>
                    <a:pt x="0" y="187695"/>
                  </a:cubicBezTo>
                  <a:lnTo>
                    <a:pt x="0" y="96372"/>
                  </a:lnTo>
                  <a:cubicBezTo>
                    <a:pt x="0" y="70813"/>
                    <a:pt x="10153" y="46300"/>
                    <a:pt x="28227" y="28227"/>
                  </a:cubicBezTo>
                  <a:cubicBezTo>
                    <a:pt x="46300" y="10153"/>
                    <a:pt x="70813" y="0"/>
                    <a:pt x="96372" y="0"/>
                  </a:cubicBezTo>
                  <a:close/>
                </a:path>
              </a:pathLst>
            </a:custGeom>
            <a:solidFill>
              <a:srgbClr val="10B5BF"/>
            </a:solidFill>
          </p:spPr>
        </p:sp>
        <p:sp>
          <p:nvSpPr>
            <p:cNvPr name="TextBox 17" id="17"/>
            <p:cNvSpPr txBox="true"/>
            <p:nvPr/>
          </p:nvSpPr>
          <p:spPr>
            <a:xfrm>
              <a:off x="0" y="0"/>
              <a:ext cx="1079048"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Training, Modeling dan Evaluasi </a:t>
              </a:r>
            </a:p>
          </p:txBody>
        </p:sp>
      </p:grpSp>
      <p:grpSp>
        <p:nvGrpSpPr>
          <p:cNvPr name="Group 18" id="18"/>
          <p:cNvGrpSpPr/>
          <p:nvPr/>
        </p:nvGrpSpPr>
        <p:grpSpPr>
          <a:xfrm rot="0">
            <a:off x="13817681" y="5494410"/>
            <a:ext cx="3885833" cy="1078567"/>
            <a:chOff x="0" y="0"/>
            <a:chExt cx="1023429" cy="284067"/>
          </a:xfrm>
        </p:grpSpPr>
        <p:sp>
          <p:nvSpPr>
            <p:cNvPr name="Freeform 19" id="19"/>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20" id="20"/>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Cross Validation</a:t>
              </a:r>
            </a:p>
          </p:txBody>
        </p:sp>
      </p:grpSp>
      <p:grpSp>
        <p:nvGrpSpPr>
          <p:cNvPr name="Group 21" id="21"/>
          <p:cNvGrpSpPr/>
          <p:nvPr/>
        </p:nvGrpSpPr>
        <p:grpSpPr>
          <a:xfrm rot="0">
            <a:off x="9407972" y="5494410"/>
            <a:ext cx="3885833" cy="1078567"/>
            <a:chOff x="0" y="0"/>
            <a:chExt cx="1023429" cy="284067"/>
          </a:xfrm>
        </p:grpSpPr>
        <p:sp>
          <p:nvSpPr>
            <p:cNvPr name="Freeform 22" id="22"/>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23" id="23"/>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Visualization</a:t>
              </a:r>
            </a:p>
          </p:txBody>
        </p:sp>
      </p:grpSp>
      <p:grpSp>
        <p:nvGrpSpPr>
          <p:cNvPr name="Group 24" id="24"/>
          <p:cNvGrpSpPr/>
          <p:nvPr/>
        </p:nvGrpSpPr>
        <p:grpSpPr>
          <a:xfrm rot="0">
            <a:off x="4998264" y="5494410"/>
            <a:ext cx="3885833" cy="1078567"/>
            <a:chOff x="0" y="0"/>
            <a:chExt cx="1023429" cy="284067"/>
          </a:xfrm>
        </p:grpSpPr>
        <p:sp>
          <p:nvSpPr>
            <p:cNvPr name="Freeform 25" id="25"/>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26" id="26"/>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Testing</a:t>
              </a:r>
            </a:p>
          </p:txBody>
        </p:sp>
      </p:grpSp>
      <p:grpSp>
        <p:nvGrpSpPr>
          <p:cNvPr name="Group 27" id="27"/>
          <p:cNvGrpSpPr/>
          <p:nvPr/>
        </p:nvGrpSpPr>
        <p:grpSpPr>
          <a:xfrm rot="0">
            <a:off x="584486" y="5494410"/>
            <a:ext cx="3885833" cy="1078567"/>
            <a:chOff x="0" y="0"/>
            <a:chExt cx="1023429" cy="284067"/>
          </a:xfrm>
        </p:grpSpPr>
        <p:sp>
          <p:nvSpPr>
            <p:cNvPr name="Freeform 28" id="28"/>
            <p:cNvSpPr/>
            <p:nvPr/>
          </p:nvSpPr>
          <p:spPr>
            <a:xfrm flipH="false" flipV="false" rot="0">
              <a:off x="0" y="0"/>
              <a:ext cx="1023429" cy="284067"/>
            </a:xfrm>
            <a:custGeom>
              <a:avLst/>
              <a:gdLst/>
              <a:ahLst/>
              <a:cxnLst/>
              <a:rect r="r" b="b" t="t" l="l"/>
              <a:pathLst>
                <a:path h="284067" w="1023429">
                  <a:moveTo>
                    <a:pt x="101610" y="0"/>
                  </a:moveTo>
                  <a:lnTo>
                    <a:pt x="921820" y="0"/>
                  </a:lnTo>
                  <a:cubicBezTo>
                    <a:pt x="948768" y="0"/>
                    <a:pt x="974613" y="10705"/>
                    <a:pt x="993669" y="29761"/>
                  </a:cubicBezTo>
                  <a:cubicBezTo>
                    <a:pt x="1012724" y="48816"/>
                    <a:pt x="1023429" y="74661"/>
                    <a:pt x="1023429" y="101610"/>
                  </a:cubicBezTo>
                  <a:lnTo>
                    <a:pt x="1023429" y="182457"/>
                  </a:lnTo>
                  <a:cubicBezTo>
                    <a:pt x="1023429" y="209406"/>
                    <a:pt x="1012724" y="235251"/>
                    <a:pt x="993669" y="254306"/>
                  </a:cubicBezTo>
                  <a:cubicBezTo>
                    <a:pt x="974613" y="273362"/>
                    <a:pt x="948768" y="284067"/>
                    <a:pt x="921820" y="284067"/>
                  </a:cubicBezTo>
                  <a:lnTo>
                    <a:pt x="101610" y="284067"/>
                  </a:lnTo>
                  <a:cubicBezTo>
                    <a:pt x="74661" y="284067"/>
                    <a:pt x="48816" y="273362"/>
                    <a:pt x="29761" y="254306"/>
                  </a:cubicBezTo>
                  <a:cubicBezTo>
                    <a:pt x="10705" y="235251"/>
                    <a:pt x="0" y="209406"/>
                    <a:pt x="0" y="182457"/>
                  </a:cubicBezTo>
                  <a:lnTo>
                    <a:pt x="0" y="101610"/>
                  </a:lnTo>
                  <a:cubicBezTo>
                    <a:pt x="0" y="74661"/>
                    <a:pt x="10705" y="48816"/>
                    <a:pt x="29761" y="29761"/>
                  </a:cubicBezTo>
                  <a:cubicBezTo>
                    <a:pt x="48816" y="10705"/>
                    <a:pt x="74661" y="0"/>
                    <a:pt x="101610" y="0"/>
                  </a:cubicBezTo>
                  <a:close/>
                </a:path>
              </a:pathLst>
            </a:custGeom>
            <a:solidFill>
              <a:srgbClr val="10B5BF"/>
            </a:solidFill>
          </p:spPr>
        </p:sp>
        <p:sp>
          <p:nvSpPr>
            <p:cNvPr name="TextBox 29" id="29"/>
            <p:cNvSpPr txBox="true"/>
            <p:nvPr/>
          </p:nvSpPr>
          <p:spPr>
            <a:xfrm>
              <a:off x="0" y="0"/>
              <a:ext cx="1023429" cy="284067"/>
            </a:xfrm>
            <a:prstGeom prst="rect">
              <a:avLst/>
            </a:prstGeom>
          </p:spPr>
          <p:txBody>
            <a:bodyPr anchor="ctr" rtlCol="false" tIns="50800" lIns="50800" bIns="50800" rIns="50800"/>
            <a:lstStyle/>
            <a:p>
              <a:pPr algn="ctr">
                <a:lnSpc>
                  <a:spcPts val="3041"/>
                </a:lnSpc>
              </a:pPr>
              <a:r>
                <a:rPr lang="en-US" sz="2534">
                  <a:solidFill>
                    <a:srgbClr val="000000"/>
                  </a:solidFill>
                  <a:latin typeface="Poppins Medium"/>
                </a:rPr>
                <a:t>Deployment</a:t>
              </a:r>
            </a:p>
          </p:txBody>
        </p:sp>
      </p:grpSp>
      <p:sp>
        <p:nvSpPr>
          <p:cNvPr name="AutoShape 30" id="30"/>
          <p:cNvSpPr/>
          <p:nvPr/>
        </p:nvSpPr>
        <p:spPr>
          <a:xfrm>
            <a:off x="4470319" y="3917120"/>
            <a:ext cx="527945" cy="0"/>
          </a:xfrm>
          <a:prstGeom prst="line">
            <a:avLst/>
          </a:prstGeom>
          <a:ln cap="flat" w="38100">
            <a:solidFill>
              <a:srgbClr val="10B5BF"/>
            </a:solidFill>
            <a:prstDash val="solid"/>
            <a:headEnd type="none" len="sm" w="sm"/>
            <a:tailEnd type="arrow" len="sm" w="med"/>
          </a:ln>
        </p:spPr>
      </p:sp>
      <p:sp>
        <p:nvSpPr>
          <p:cNvPr name="AutoShape 31" id="31"/>
          <p:cNvSpPr/>
          <p:nvPr/>
        </p:nvSpPr>
        <p:spPr>
          <a:xfrm>
            <a:off x="8884097" y="3917120"/>
            <a:ext cx="523875" cy="0"/>
          </a:xfrm>
          <a:prstGeom prst="line">
            <a:avLst/>
          </a:prstGeom>
          <a:ln cap="flat" w="38100">
            <a:solidFill>
              <a:srgbClr val="10B5BF"/>
            </a:solidFill>
            <a:prstDash val="solid"/>
            <a:headEnd type="none" len="sm" w="sm"/>
            <a:tailEnd type="arrow" len="sm" w="med"/>
          </a:ln>
        </p:spPr>
      </p:sp>
      <p:sp>
        <p:nvSpPr>
          <p:cNvPr name="AutoShape 32" id="32"/>
          <p:cNvSpPr/>
          <p:nvPr/>
        </p:nvSpPr>
        <p:spPr>
          <a:xfrm>
            <a:off x="13293806" y="3917120"/>
            <a:ext cx="418286" cy="0"/>
          </a:xfrm>
          <a:prstGeom prst="line">
            <a:avLst/>
          </a:prstGeom>
          <a:ln cap="flat" w="38100">
            <a:solidFill>
              <a:srgbClr val="10B5BF"/>
            </a:solidFill>
            <a:prstDash val="solid"/>
            <a:headEnd type="none" len="sm" w="sm"/>
            <a:tailEnd type="arrow" len="sm" w="med"/>
          </a:ln>
        </p:spPr>
      </p:sp>
      <p:sp>
        <p:nvSpPr>
          <p:cNvPr name="AutoShape 33" id="33"/>
          <p:cNvSpPr/>
          <p:nvPr/>
        </p:nvSpPr>
        <p:spPr>
          <a:xfrm>
            <a:off x="15760597" y="4456404"/>
            <a:ext cx="0" cy="1038006"/>
          </a:xfrm>
          <a:prstGeom prst="line">
            <a:avLst/>
          </a:prstGeom>
          <a:ln cap="flat" w="38100">
            <a:solidFill>
              <a:srgbClr val="10B5BF"/>
            </a:solidFill>
            <a:prstDash val="solid"/>
            <a:headEnd type="none" len="sm" w="sm"/>
            <a:tailEnd type="arrow" len="sm" w="med"/>
          </a:ln>
        </p:spPr>
      </p:sp>
      <p:sp>
        <p:nvSpPr>
          <p:cNvPr name="AutoShape 34" id="34"/>
          <p:cNvSpPr/>
          <p:nvPr/>
        </p:nvSpPr>
        <p:spPr>
          <a:xfrm flipH="true">
            <a:off x="13293806" y="6033693"/>
            <a:ext cx="523875" cy="0"/>
          </a:xfrm>
          <a:prstGeom prst="line">
            <a:avLst/>
          </a:prstGeom>
          <a:ln cap="flat" w="38100">
            <a:solidFill>
              <a:srgbClr val="10B5BF"/>
            </a:solidFill>
            <a:prstDash val="solid"/>
            <a:headEnd type="none" len="sm" w="sm"/>
            <a:tailEnd type="arrow" len="sm" w="med"/>
          </a:ln>
        </p:spPr>
      </p:sp>
      <p:sp>
        <p:nvSpPr>
          <p:cNvPr name="AutoShape 35" id="35"/>
          <p:cNvSpPr/>
          <p:nvPr/>
        </p:nvSpPr>
        <p:spPr>
          <a:xfrm flipH="true">
            <a:off x="8884097" y="6033693"/>
            <a:ext cx="523875" cy="0"/>
          </a:xfrm>
          <a:prstGeom prst="line">
            <a:avLst/>
          </a:prstGeom>
          <a:ln cap="flat" w="38100">
            <a:solidFill>
              <a:srgbClr val="10B5BF"/>
            </a:solidFill>
            <a:prstDash val="solid"/>
            <a:headEnd type="none" len="sm" w="sm"/>
            <a:tailEnd type="arrow" len="sm" w="med"/>
          </a:ln>
        </p:spPr>
      </p:sp>
      <p:sp>
        <p:nvSpPr>
          <p:cNvPr name="AutoShape 36" id="36"/>
          <p:cNvSpPr/>
          <p:nvPr/>
        </p:nvSpPr>
        <p:spPr>
          <a:xfrm flipH="true">
            <a:off x="4470319" y="6033693"/>
            <a:ext cx="527945" cy="0"/>
          </a:xfrm>
          <a:prstGeom prst="line">
            <a:avLst/>
          </a:prstGeom>
          <a:ln cap="flat" w="38100">
            <a:solidFill>
              <a:srgbClr val="10B5BF"/>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a:off x="710999" y="2097531"/>
            <a:ext cx="14811170" cy="0"/>
          </a:xfrm>
          <a:prstGeom prst="line">
            <a:avLst/>
          </a:prstGeom>
          <a:ln cap="rnd" w="19050">
            <a:solidFill>
              <a:srgbClr val="10B5BF"/>
            </a:solidFill>
            <a:prstDash val="solid"/>
            <a:headEnd type="none" len="sm" w="sm"/>
            <a:tailEnd type="none" len="sm" w="sm"/>
          </a:ln>
        </p:spPr>
      </p:sp>
      <p:sp>
        <p:nvSpPr>
          <p:cNvPr name="Freeform 3" id="3"/>
          <p:cNvSpPr/>
          <p:nvPr/>
        </p:nvSpPr>
        <p:spPr>
          <a:xfrm flipH="false" flipV="false" rot="0">
            <a:off x="5765771" y="7847817"/>
            <a:ext cx="1429734" cy="869632"/>
          </a:xfrm>
          <a:custGeom>
            <a:avLst/>
            <a:gdLst/>
            <a:ahLst/>
            <a:cxnLst/>
            <a:rect r="r" b="b" t="t" l="l"/>
            <a:pathLst>
              <a:path h="869632" w="1429734">
                <a:moveTo>
                  <a:pt x="0" y="0"/>
                </a:moveTo>
                <a:lnTo>
                  <a:pt x="1429735" y="0"/>
                </a:lnTo>
                <a:lnTo>
                  <a:pt x="1429735" y="869632"/>
                </a:lnTo>
                <a:lnTo>
                  <a:pt x="0" y="869632"/>
                </a:lnTo>
                <a:lnTo>
                  <a:pt x="0" y="0"/>
                </a:lnTo>
                <a:close/>
              </a:path>
            </a:pathLst>
          </a:custGeom>
          <a:blipFill>
            <a:blip r:embed="rId2"/>
            <a:stretch>
              <a:fillRect l="0" t="0" r="0" b="0"/>
            </a:stretch>
          </a:blipFill>
        </p:spPr>
      </p:sp>
      <p:sp>
        <p:nvSpPr>
          <p:cNvPr name="Freeform 4" id="4"/>
          <p:cNvSpPr/>
          <p:nvPr/>
        </p:nvSpPr>
        <p:spPr>
          <a:xfrm flipH="false" flipV="false" rot="0">
            <a:off x="710999" y="2392806"/>
            <a:ext cx="3678206" cy="7086748"/>
          </a:xfrm>
          <a:custGeom>
            <a:avLst/>
            <a:gdLst/>
            <a:ahLst/>
            <a:cxnLst/>
            <a:rect r="r" b="b" t="t" l="l"/>
            <a:pathLst>
              <a:path h="7086748" w="3678206">
                <a:moveTo>
                  <a:pt x="0" y="0"/>
                </a:moveTo>
                <a:lnTo>
                  <a:pt x="3678206" y="0"/>
                </a:lnTo>
                <a:lnTo>
                  <a:pt x="3678206" y="7086748"/>
                </a:lnTo>
                <a:lnTo>
                  <a:pt x="0" y="7086748"/>
                </a:lnTo>
                <a:lnTo>
                  <a:pt x="0" y="0"/>
                </a:lnTo>
                <a:close/>
              </a:path>
            </a:pathLst>
          </a:custGeom>
          <a:blipFill>
            <a:blip r:embed="rId3"/>
            <a:stretch>
              <a:fillRect l="0" t="0" r="0" b="0"/>
            </a:stretch>
          </a:blipFill>
        </p:spPr>
      </p:sp>
      <p:sp>
        <p:nvSpPr>
          <p:cNvPr name="Freeform 5" id="5"/>
          <p:cNvSpPr/>
          <p:nvPr/>
        </p:nvSpPr>
        <p:spPr>
          <a:xfrm flipH="false" flipV="false" rot="0">
            <a:off x="4568655" y="2642975"/>
            <a:ext cx="3823968" cy="4671442"/>
          </a:xfrm>
          <a:custGeom>
            <a:avLst/>
            <a:gdLst/>
            <a:ahLst/>
            <a:cxnLst/>
            <a:rect r="r" b="b" t="t" l="l"/>
            <a:pathLst>
              <a:path h="4671442" w="3823968">
                <a:moveTo>
                  <a:pt x="0" y="0"/>
                </a:moveTo>
                <a:lnTo>
                  <a:pt x="3823968" y="0"/>
                </a:lnTo>
                <a:lnTo>
                  <a:pt x="3823968" y="4671442"/>
                </a:lnTo>
                <a:lnTo>
                  <a:pt x="0" y="4671442"/>
                </a:lnTo>
                <a:lnTo>
                  <a:pt x="0" y="0"/>
                </a:lnTo>
                <a:close/>
              </a:path>
            </a:pathLst>
          </a:custGeom>
          <a:blipFill>
            <a:blip r:embed="rId4"/>
            <a:stretch>
              <a:fillRect l="0" t="0" r="0" b="0"/>
            </a:stretch>
          </a:blipFill>
        </p:spPr>
      </p:sp>
      <p:sp>
        <p:nvSpPr>
          <p:cNvPr name="Freeform 6" id="6"/>
          <p:cNvSpPr/>
          <p:nvPr/>
        </p:nvSpPr>
        <p:spPr>
          <a:xfrm flipH="false" flipV="false" rot="0">
            <a:off x="8573598" y="2784644"/>
            <a:ext cx="3833286" cy="2194052"/>
          </a:xfrm>
          <a:custGeom>
            <a:avLst/>
            <a:gdLst/>
            <a:ahLst/>
            <a:cxnLst/>
            <a:rect r="r" b="b" t="t" l="l"/>
            <a:pathLst>
              <a:path h="2194052" w="3833286">
                <a:moveTo>
                  <a:pt x="0" y="0"/>
                </a:moveTo>
                <a:lnTo>
                  <a:pt x="3833285" y="0"/>
                </a:lnTo>
                <a:lnTo>
                  <a:pt x="3833285" y="2194052"/>
                </a:lnTo>
                <a:lnTo>
                  <a:pt x="0" y="2194052"/>
                </a:lnTo>
                <a:lnTo>
                  <a:pt x="0" y="0"/>
                </a:lnTo>
                <a:close/>
              </a:path>
            </a:pathLst>
          </a:custGeom>
          <a:blipFill>
            <a:blip r:embed="rId5"/>
            <a:stretch>
              <a:fillRect l="0" t="0" r="0" b="0"/>
            </a:stretch>
          </a:blipFill>
        </p:spPr>
      </p:sp>
      <p:sp>
        <p:nvSpPr>
          <p:cNvPr name="TextBox 7" id="7"/>
          <p:cNvSpPr txBox="true"/>
          <p:nvPr/>
        </p:nvSpPr>
        <p:spPr>
          <a:xfrm rot="0">
            <a:off x="9773748" y="6248468"/>
            <a:ext cx="6948572" cy="2093797"/>
          </a:xfrm>
          <a:prstGeom prst="rect">
            <a:avLst/>
          </a:prstGeom>
        </p:spPr>
        <p:txBody>
          <a:bodyPr anchor="t" rtlCol="false" tIns="0" lIns="0" bIns="0" rIns="0">
            <a:spAutoFit/>
          </a:bodyPr>
          <a:lstStyle/>
          <a:p>
            <a:pPr marL="523548" indent="-261774" lvl="1">
              <a:lnSpc>
                <a:spcPts val="3394"/>
              </a:lnSpc>
              <a:buFont typeface="Arial"/>
              <a:buChar char="•"/>
            </a:pPr>
            <a:r>
              <a:rPr lang="en-US" sz="2424">
                <a:solidFill>
                  <a:srgbClr val="FFFFFF"/>
                </a:solidFill>
                <a:latin typeface="Poppins Light"/>
              </a:rPr>
              <a:t>Memeriksa apakah terdapat duplikasi data, dan menghapus duplikasi data</a:t>
            </a:r>
          </a:p>
          <a:p>
            <a:pPr>
              <a:lnSpc>
                <a:spcPts val="3394"/>
              </a:lnSpc>
            </a:pPr>
          </a:p>
          <a:p>
            <a:pPr algn="l" marL="523548" indent="-261774" lvl="1">
              <a:lnSpc>
                <a:spcPts val="3394"/>
              </a:lnSpc>
              <a:buFont typeface="Arial"/>
              <a:buChar char="•"/>
            </a:pPr>
            <a:r>
              <a:rPr lang="en-US" sz="2424">
                <a:solidFill>
                  <a:srgbClr val="FFFFFF"/>
                </a:solidFill>
                <a:latin typeface="Poppins Light"/>
              </a:rPr>
              <a:t>Data memiliki 10933 baris dan juga 2 kolom</a:t>
            </a:r>
          </a:p>
        </p:txBody>
      </p:sp>
      <p:sp>
        <p:nvSpPr>
          <p:cNvPr name="TextBox 8" id="8"/>
          <p:cNvSpPr txBox="true"/>
          <p:nvPr/>
        </p:nvSpPr>
        <p:spPr>
          <a:xfrm rot="0">
            <a:off x="710999" y="754506"/>
            <a:ext cx="14811170" cy="1047750"/>
          </a:xfrm>
          <a:prstGeom prst="rect">
            <a:avLst/>
          </a:prstGeom>
        </p:spPr>
        <p:txBody>
          <a:bodyPr anchor="t" rtlCol="false" tIns="0" lIns="0" bIns="0" rIns="0">
            <a:spAutoFit/>
          </a:bodyPr>
          <a:lstStyle/>
          <a:p>
            <a:pPr>
              <a:lnSpc>
                <a:spcPts val="8399"/>
              </a:lnSpc>
            </a:pPr>
            <a:r>
              <a:rPr lang="en-US" sz="6999">
                <a:solidFill>
                  <a:srgbClr val="FFFFFF"/>
                </a:solidFill>
                <a:latin typeface="Poppins Medium Bold"/>
              </a:rPr>
              <a:t>Data Understanding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DAGAKUnU7eA</dc:identifier>
  <dcterms:modified xsi:type="dcterms:W3CDTF">2011-08-01T06:04:30Z</dcterms:modified>
  <cp:revision>1</cp:revision>
  <dc:title>Challenge Platinum_Klmpk 3</dc:title>
</cp:coreProperties>
</file>